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60" r:id="rId6"/>
    <p:sldId id="275" r:id="rId7"/>
    <p:sldId id="272" r:id="rId8"/>
    <p:sldId id="257" r:id="rId9"/>
    <p:sldId id="264" r:id="rId10"/>
    <p:sldId id="274" r:id="rId11"/>
    <p:sldId id="266" r:id="rId12"/>
    <p:sldId id="265" r:id="rId13"/>
    <p:sldId id="258" r:id="rId14"/>
    <p:sldId id="261" r:id="rId15"/>
    <p:sldId id="273" r:id="rId16"/>
    <p:sldId id="269"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B2C6C8-399E-4E1B-84B5-805D1943E7A4}" v="12" dt="2025-09-04T12:56:40.8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0" d="100"/>
          <a:sy n="70" d="100"/>
        </p:scale>
        <p:origin x="368" y="-41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CBC6F4F-A345-4C19-B721-5753ACA7E3BD}" type="datetimeFigureOut">
              <a:rPr lang="en-GB" smtClean="0"/>
              <a:t>04/09/2025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E0749A-B026-4F7E-8F91-89C9E56481EA}" type="slidenum">
              <a:rPr lang="en-GB" smtClean="0"/>
              <a:t>‹#›</a:t>
            </a:fld>
            <a:endParaRPr lang="en-GB"/>
          </a:p>
        </p:txBody>
      </p:sp>
    </p:spTree>
    <p:extLst>
      <p:ext uri="{BB962C8B-B14F-4D97-AF65-F5344CB8AC3E}">
        <p14:creationId xmlns:p14="http://schemas.microsoft.com/office/powerpoint/2010/main" val="3227607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CBC6F4F-A345-4C19-B721-5753ACA7E3BD}" type="datetimeFigureOut">
              <a:rPr lang="en-GB" smtClean="0"/>
              <a:t>04/09/2025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E0749A-B026-4F7E-8F91-89C9E56481EA}" type="slidenum">
              <a:rPr lang="en-GB" smtClean="0"/>
              <a:t>‹#›</a:t>
            </a:fld>
            <a:endParaRPr lang="en-GB"/>
          </a:p>
        </p:txBody>
      </p:sp>
    </p:spTree>
    <p:extLst>
      <p:ext uri="{BB962C8B-B14F-4D97-AF65-F5344CB8AC3E}">
        <p14:creationId xmlns:p14="http://schemas.microsoft.com/office/powerpoint/2010/main" val="2175032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CBC6F4F-A345-4C19-B721-5753ACA7E3BD}" type="datetimeFigureOut">
              <a:rPr lang="en-GB" smtClean="0"/>
              <a:t>04/09/2025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E0749A-B026-4F7E-8F91-89C9E56481EA}"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66310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CBC6F4F-A345-4C19-B721-5753ACA7E3BD}" type="datetimeFigureOut">
              <a:rPr lang="en-GB" smtClean="0"/>
              <a:t>04/09/2025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E0749A-B026-4F7E-8F91-89C9E56481EA}" type="slidenum">
              <a:rPr lang="en-GB" smtClean="0"/>
              <a:t>‹#›</a:t>
            </a:fld>
            <a:endParaRPr lang="en-GB"/>
          </a:p>
        </p:txBody>
      </p:sp>
    </p:spTree>
    <p:extLst>
      <p:ext uri="{BB962C8B-B14F-4D97-AF65-F5344CB8AC3E}">
        <p14:creationId xmlns:p14="http://schemas.microsoft.com/office/powerpoint/2010/main" val="16957790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CBC6F4F-A345-4C19-B721-5753ACA7E3BD}" type="datetimeFigureOut">
              <a:rPr lang="en-GB" smtClean="0"/>
              <a:t>04/09/2025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E0749A-B026-4F7E-8F91-89C9E56481EA}"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828861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CBC6F4F-A345-4C19-B721-5753ACA7E3BD}" type="datetimeFigureOut">
              <a:rPr lang="en-GB" smtClean="0"/>
              <a:t>04/09/2025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E0749A-B026-4F7E-8F91-89C9E56481EA}" type="slidenum">
              <a:rPr lang="en-GB" smtClean="0"/>
              <a:t>‹#›</a:t>
            </a:fld>
            <a:endParaRPr lang="en-GB"/>
          </a:p>
        </p:txBody>
      </p:sp>
    </p:spTree>
    <p:extLst>
      <p:ext uri="{BB962C8B-B14F-4D97-AF65-F5344CB8AC3E}">
        <p14:creationId xmlns:p14="http://schemas.microsoft.com/office/powerpoint/2010/main" val="2029719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BC6F4F-A345-4C19-B721-5753ACA7E3BD}" type="datetimeFigureOut">
              <a:rPr lang="en-GB" smtClean="0"/>
              <a:t>04/09/2025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E0749A-B026-4F7E-8F91-89C9E56481EA}" type="slidenum">
              <a:rPr lang="en-GB" smtClean="0"/>
              <a:t>‹#›</a:t>
            </a:fld>
            <a:endParaRPr lang="en-GB"/>
          </a:p>
        </p:txBody>
      </p:sp>
    </p:spTree>
    <p:extLst>
      <p:ext uri="{BB962C8B-B14F-4D97-AF65-F5344CB8AC3E}">
        <p14:creationId xmlns:p14="http://schemas.microsoft.com/office/powerpoint/2010/main" val="23367796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BC6F4F-A345-4C19-B721-5753ACA7E3BD}" type="datetimeFigureOut">
              <a:rPr lang="en-GB" smtClean="0"/>
              <a:t>04/09/2025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E0749A-B026-4F7E-8F91-89C9E56481EA}" type="slidenum">
              <a:rPr lang="en-GB" smtClean="0"/>
              <a:t>‹#›</a:t>
            </a:fld>
            <a:endParaRPr lang="en-GB"/>
          </a:p>
        </p:txBody>
      </p:sp>
    </p:spTree>
    <p:extLst>
      <p:ext uri="{BB962C8B-B14F-4D97-AF65-F5344CB8AC3E}">
        <p14:creationId xmlns:p14="http://schemas.microsoft.com/office/powerpoint/2010/main" val="1184934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BC6F4F-A345-4C19-B721-5753ACA7E3BD}" type="datetimeFigureOut">
              <a:rPr lang="en-GB" smtClean="0"/>
              <a:t>04/09/2025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E0749A-B026-4F7E-8F91-89C9E56481EA}" type="slidenum">
              <a:rPr lang="en-GB" smtClean="0"/>
              <a:t>‹#›</a:t>
            </a:fld>
            <a:endParaRPr lang="en-GB"/>
          </a:p>
        </p:txBody>
      </p:sp>
    </p:spTree>
    <p:extLst>
      <p:ext uri="{BB962C8B-B14F-4D97-AF65-F5344CB8AC3E}">
        <p14:creationId xmlns:p14="http://schemas.microsoft.com/office/powerpoint/2010/main" val="1190886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CBC6F4F-A345-4C19-B721-5753ACA7E3BD}" type="datetimeFigureOut">
              <a:rPr lang="en-GB" smtClean="0"/>
              <a:t>04/09/2025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E0749A-B026-4F7E-8F91-89C9E56481EA}" type="slidenum">
              <a:rPr lang="en-GB" smtClean="0"/>
              <a:t>‹#›</a:t>
            </a:fld>
            <a:endParaRPr lang="en-GB"/>
          </a:p>
        </p:txBody>
      </p:sp>
    </p:spTree>
    <p:extLst>
      <p:ext uri="{BB962C8B-B14F-4D97-AF65-F5344CB8AC3E}">
        <p14:creationId xmlns:p14="http://schemas.microsoft.com/office/powerpoint/2010/main" val="826693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CBC6F4F-A345-4C19-B721-5753ACA7E3BD}" type="datetimeFigureOut">
              <a:rPr lang="en-GB" smtClean="0"/>
              <a:t>04/09/2025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E0749A-B026-4F7E-8F91-89C9E56481EA}" type="slidenum">
              <a:rPr lang="en-GB" smtClean="0"/>
              <a:t>‹#›</a:t>
            </a:fld>
            <a:endParaRPr lang="en-GB"/>
          </a:p>
        </p:txBody>
      </p:sp>
    </p:spTree>
    <p:extLst>
      <p:ext uri="{BB962C8B-B14F-4D97-AF65-F5344CB8AC3E}">
        <p14:creationId xmlns:p14="http://schemas.microsoft.com/office/powerpoint/2010/main" val="3386260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CBC6F4F-A345-4C19-B721-5753ACA7E3BD}" type="datetimeFigureOut">
              <a:rPr lang="en-GB" smtClean="0"/>
              <a:t>04/09/2025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3E0749A-B026-4F7E-8F91-89C9E56481EA}" type="slidenum">
              <a:rPr lang="en-GB" smtClean="0"/>
              <a:t>‹#›</a:t>
            </a:fld>
            <a:endParaRPr lang="en-GB"/>
          </a:p>
        </p:txBody>
      </p:sp>
    </p:spTree>
    <p:extLst>
      <p:ext uri="{BB962C8B-B14F-4D97-AF65-F5344CB8AC3E}">
        <p14:creationId xmlns:p14="http://schemas.microsoft.com/office/powerpoint/2010/main" val="2007242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0CBC6F4F-A345-4C19-B721-5753ACA7E3BD}" type="datetimeFigureOut">
              <a:rPr lang="en-GB" smtClean="0"/>
              <a:t>04/09/2025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3E0749A-B026-4F7E-8F91-89C9E56481EA}" type="slidenum">
              <a:rPr lang="en-GB" smtClean="0"/>
              <a:t>‹#›</a:t>
            </a:fld>
            <a:endParaRPr lang="en-GB"/>
          </a:p>
        </p:txBody>
      </p:sp>
    </p:spTree>
    <p:extLst>
      <p:ext uri="{BB962C8B-B14F-4D97-AF65-F5344CB8AC3E}">
        <p14:creationId xmlns:p14="http://schemas.microsoft.com/office/powerpoint/2010/main" val="1768813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BC6F4F-A345-4C19-B721-5753ACA7E3BD}" type="datetimeFigureOut">
              <a:rPr lang="en-GB" smtClean="0"/>
              <a:t>04/09/2025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3E0749A-B026-4F7E-8F91-89C9E56481EA}" type="slidenum">
              <a:rPr lang="en-GB" smtClean="0"/>
              <a:t>‹#›</a:t>
            </a:fld>
            <a:endParaRPr lang="en-GB"/>
          </a:p>
        </p:txBody>
      </p:sp>
    </p:spTree>
    <p:extLst>
      <p:ext uri="{BB962C8B-B14F-4D97-AF65-F5344CB8AC3E}">
        <p14:creationId xmlns:p14="http://schemas.microsoft.com/office/powerpoint/2010/main" val="3070635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CBC6F4F-A345-4C19-B721-5753ACA7E3BD}" type="datetimeFigureOut">
              <a:rPr lang="en-GB" smtClean="0"/>
              <a:t>04/09/2025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E0749A-B026-4F7E-8F91-89C9E56481EA}" type="slidenum">
              <a:rPr lang="en-GB" smtClean="0"/>
              <a:t>‹#›</a:t>
            </a:fld>
            <a:endParaRPr lang="en-GB"/>
          </a:p>
        </p:txBody>
      </p:sp>
    </p:spTree>
    <p:extLst>
      <p:ext uri="{BB962C8B-B14F-4D97-AF65-F5344CB8AC3E}">
        <p14:creationId xmlns:p14="http://schemas.microsoft.com/office/powerpoint/2010/main" val="2094899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CBC6F4F-A345-4C19-B721-5753ACA7E3BD}" type="datetimeFigureOut">
              <a:rPr lang="en-GB" smtClean="0"/>
              <a:t>04/09/2025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E0749A-B026-4F7E-8F91-89C9E56481EA}" type="slidenum">
              <a:rPr lang="en-GB" smtClean="0"/>
              <a:t>‹#›</a:t>
            </a:fld>
            <a:endParaRPr lang="en-GB"/>
          </a:p>
        </p:txBody>
      </p:sp>
    </p:spTree>
    <p:extLst>
      <p:ext uri="{BB962C8B-B14F-4D97-AF65-F5344CB8AC3E}">
        <p14:creationId xmlns:p14="http://schemas.microsoft.com/office/powerpoint/2010/main" val="1093007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CBC6F4F-A345-4C19-B721-5753ACA7E3BD}" type="datetimeFigureOut">
              <a:rPr lang="en-GB" smtClean="0"/>
              <a:t>04/09/2025</a:t>
            </a:fld>
            <a:endParaRPr lang="en-GB"/>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C3E0749A-B026-4F7E-8F91-89C9E56481EA}" type="slidenum">
              <a:rPr lang="en-GB" smtClean="0"/>
              <a:t>‹#›</a:t>
            </a:fld>
            <a:endParaRPr lang="en-GB"/>
          </a:p>
        </p:txBody>
      </p:sp>
    </p:spTree>
    <p:extLst>
      <p:ext uri="{BB962C8B-B14F-4D97-AF65-F5344CB8AC3E}">
        <p14:creationId xmlns:p14="http://schemas.microsoft.com/office/powerpoint/2010/main" val="17768137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hyperlink" Target="mailto:l.Coupland@sherrier.embracemat.org"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53844" y="543503"/>
            <a:ext cx="6042743" cy="1142246"/>
          </a:xfrm>
        </p:spPr>
        <p:txBody>
          <a:bodyPr/>
          <a:lstStyle/>
          <a:p>
            <a:r>
              <a:rPr lang="en-GB" b="1" dirty="0">
                <a:latin typeface="Twinkl Cursive Looped" panose="02000000000000000000" pitchFamily="2" charset="0"/>
              </a:rPr>
              <a:t>Welcome to Year 3</a:t>
            </a:r>
          </a:p>
        </p:txBody>
      </p:sp>
      <p:sp>
        <p:nvSpPr>
          <p:cNvPr id="12" name="TextBox 11">
            <a:extLst>
              <a:ext uri="{FF2B5EF4-FFF2-40B4-BE49-F238E27FC236}">
                <a16:creationId xmlns:a16="http://schemas.microsoft.com/office/drawing/2014/main" id="{5F01EBFD-2994-6D84-69EC-AF495E0FB117}"/>
              </a:ext>
            </a:extLst>
          </p:cNvPr>
          <p:cNvSpPr txBox="1"/>
          <p:nvPr/>
        </p:nvSpPr>
        <p:spPr>
          <a:xfrm>
            <a:off x="971327" y="1682240"/>
            <a:ext cx="2005781" cy="2277547"/>
          </a:xfrm>
          <a:prstGeom prst="rect">
            <a:avLst/>
          </a:prstGeom>
          <a:noFill/>
          <a:ln>
            <a:solidFill>
              <a:schemeClr val="tx1"/>
            </a:solidFill>
          </a:ln>
        </p:spPr>
        <p:txBody>
          <a:bodyPr wrap="square" rtlCol="0">
            <a:spAutoFit/>
          </a:bodyPr>
          <a:lstStyle/>
          <a:p>
            <a:endParaRPr lang="en-US" sz="1600" dirty="0"/>
          </a:p>
          <a:p>
            <a:endParaRPr lang="en-US" dirty="0"/>
          </a:p>
          <a:p>
            <a:endParaRPr lang="en-US" dirty="0"/>
          </a:p>
          <a:p>
            <a:endParaRPr lang="en-US" dirty="0"/>
          </a:p>
          <a:p>
            <a:endParaRPr lang="en-US" dirty="0"/>
          </a:p>
          <a:p>
            <a:endParaRPr lang="en-US" dirty="0"/>
          </a:p>
          <a:p>
            <a:endParaRPr lang="en-GB" dirty="0"/>
          </a:p>
          <a:p>
            <a:endParaRPr lang="en-GB" dirty="0"/>
          </a:p>
        </p:txBody>
      </p:sp>
      <p:sp>
        <p:nvSpPr>
          <p:cNvPr id="14" name="TextBox 13">
            <a:extLst>
              <a:ext uri="{FF2B5EF4-FFF2-40B4-BE49-F238E27FC236}">
                <a16:creationId xmlns:a16="http://schemas.microsoft.com/office/drawing/2014/main" id="{010166AA-5642-3C41-5834-676DD6ED44C5}"/>
              </a:ext>
            </a:extLst>
          </p:cNvPr>
          <p:cNvSpPr txBox="1"/>
          <p:nvPr/>
        </p:nvSpPr>
        <p:spPr>
          <a:xfrm>
            <a:off x="953844" y="3654500"/>
            <a:ext cx="2005781" cy="338554"/>
          </a:xfrm>
          <a:prstGeom prst="rect">
            <a:avLst/>
          </a:prstGeom>
          <a:noFill/>
          <a:ln>
            <a:solidFill>
              <a:schemeClr val="tx1"/>
            </a:solidFill>
          </a:ln>
        </p:spPr>
        <p:txBody>
          <a:bodyPr wrap="square" rtlCol="0">
            <a:spAutoFit/>
          </a:bodyPr>
          <a:lstStyle/>
          <a:p>
            <a:pPr algn="ctr"/>
            <a:r>
              <a:rPr lang="en-US" sz="1600" b="1" dirty="0" err="1">
                <a:latin typeface="Twinkl Cursive Looped" panose="02000000000000000000" pitchFamily="2" charset="0"/>
              </a:rPr>
              <a:t>Mr</a:t>
            </a:r>
            <a:r>
              <a:rPr lang="en-US" sz="1600" b="1" dirty="0">
                <a:latin typeface="Twinkl Cursive Looped" panose="02000000000000000000" pitchFamily="2" charset="0"/>
              </a:rPr>
              <a:t> Dufty </a:t>
            </a:r>
            <a:endParaRPr lang="en-GB" b="1" dirty="0">
              <a:latin typeface="Twinkl Cursive Looped" panose="02000000000000000000" pitchFamily="2" charset="0"/>
            </a:endParaRPr>
          </a:p>
        </p:txBody>
      </p:sp>
      <p:grpSp>
        <p:nvGrpSpPr>
          <p:cNvPr id="18" name="Group 17">
            <a:extLst>
              <a:ext uri="{FF2B5EF4-FFF2-40B4-BE49-F238E27FC236}">
                <a16:creationId xmlns:a16="http://schemas.microsoft.com/office/drawing/2014/main" id="{121D955E-9929-568D-2C2A-7312B0701982}"/>
              </a:ext>
            </a:extLst>
          </p:cNvPr>
          <p:cNvGrpSpPr/>
          <p:nvPr/>
        </p:nvGrpSpPr>
        <p:grpSpPr>
          <a:xfrm>
            <a:off x="6223819" y="1602840"/>
            <a:ext cx="2005781" cy="2290831"/>
            <a:chOff x="1032387" y="1986116"/>
            <a:chExt cx="2733368" cy="2684992"/>
          </a:xfrm>
        </p:grpSpPr>
        <p:sp>
          <p:nvSpPr>
            <p:cNvPr id="19" name="TextBox 18">
              <a:extLst>
                <a:ext uri="{FF2B5EF4-FFF2-40B4-BE49-F238E27FC236}">
                  <a16:creationId xmlns:a16="http://schemas.microsoft.com/office/drawing/2014/main" id="{70B3A75F-AC12-EC95-C898-348B13A2649B}"/>
                </a:ext>
              </a:extLst>
            </p:cNvPr>
            <p:cNvSpPr txBox="1"/>
            <p:nvPr/>
          </p:nvSpPr>
          <p:spPr>
            <a:xfrm>
              <a:off x="1032387" y="1986116"/>
              <a:ext cx="2733368" cy="2526890"/>
            </a:xfrm>
            <a:prstGeom prst="rect">
              <a:avLst/>
            </a:prstGeom>
            <a:noFill/>
            <a:ln>
              <a:solidFill>
                <a:schemeClr val="tx1"/>
              </a:solidFill>
            </a:ln>
          </p:spPr>
          <p:txBody>
            <a:bodyPr wrap="square" rtlCol="0">
              <a:spAutoFit/>
            </a:bodyPr>
            <a:lstStyle/>
            <a:p>
              <a:endParaRPr lang="en-GB"/>
            </a:p>
          </p:txBody>
        </p:sp>
        <p:sp>
          <p:nvSpPr>
            <p:cNvPr id="20" name="TextBox 19">
              <a:extLst>
                <a:ext uri="{FF2B5EF4-FFF2-40B4-BE49-F238E27FC236}">
                  <a16:creationId xmlns:a16="http://schemas.microsoft.com/office/drawing/2014/main" id="{BC1C195C-C478-5DF5-07FF-3F0E3DB37A8A}"/>
                </a:ext>
              </a:extLst>
            </p:cNvPr>
            <p:cNvSpPr txBox="1"/>
            <p:nvPr/>
          </p:nvSpPr>
          <p:spPr>
            <a:xfrm>
              <a:off x="1032387" y="4139382"/>
              <a:ext cx="2733368" cy="531726"/>
            </a:xfrm>
            <a:prstGeom prst="rect">
              <a:avLst/>
            </a:prstGeom>
            <a:noFill/>
            <a:ln>
              <a:solidFill>
                <a:schemeClr val="tx1"/>
              </a:solidFill>
            </a:ln>
          </p:spPr>
          <p:txBody>
            <a:bodyPr wrap="square" rtlCol="0">
              <a:spAutoFit/>
            </a:bodyPr>
            <a:lstStyle/>
            <a:p>
              <a:pPr algn="ctr"/>
              <a:r>
                <a:rPr lang="en-GB" b="1" dirty="0">
                  <a:latin typeface="Twinkl Cursive Looped" panose="02000000000000000000" pitchFamily="2" charset="0"/>
                </a:rPr>
                <a:t>Mrs Perman  </a:t>
              </a:r>
            </a:p>
          </p:txBody>
        </p:sp>
      </p:grpSp>
      <p:grpSp>
        <p:nvGrpSpPr>
          <p:cNvPr id="21" name="Group 20">
            <a:extLst>
              <a:ext uri="{FF2B5EF4-FFF2-40B4-BE49-F238E27FC236}">
                <a16:creationId xmlns:a16="http://schemas.microsoft.com/office/drawing/2014/main" id="{9AAB18B6-2F21-9906-5061-8D2DEC5F0E03}"/>
              </a:ext>
            </a:extLst>
          </p:cNvPr>
          <p:cNvGrpSpPr/>
          <p:nvPr/>
        </p:nvGrpSpPr>
        <p:grpSpPr>
          <a:xfrm>
            <a:off x="5310589" y="3910816"/>
            <a:ext cx="2005782" cy="2694802"/>
            <a:chOff x="1256051" y="1730547"/>
            <a:chExt cx="2733370" cy="3743589"/>
          </a:xfrm>
        </p:grpSpPr>
        <p:sp>
          <p:nvSpPr>
            <p:cNvPr id="22" name="TextBox 21">
              <a:extLst>
                <a:ext uri="{FF2B5EF4-FFF2-40B4-BE49-F238E27FC236}">
                  <a16:creationId xmlns:a16="http://schemas.microsoft.com/office/drawing/2014/main" id="{56444243-9D30-4708-909F-6B505AF5D6AB}"/>
                </a:ext>
              </a:extLst>
            </p:cNvPr>
            <p:cNvSpPr txBox="1"/>
            <p:nvPr/>
          </p:nvSpPr>
          <p:spPr>
            <a:xfrm>
              <a:off x="1256051" y="1730547"/>
              <a:ext cx="2733368" cy="3206698"/>
            </a:xfrm>
            <a:prstGeom prst="rect">
              <a:avLst/>
            </a:prstGeom>
            <a:noFill/>
            <a:ln>
              <a:solidFill>
                <a:schemeClr val="tx1"/>
              </a:solidFill>
            </a:ln>
          </p:spPr>
          <p:txBody>
            <a:bodyPr wrap="square" rtlCol="0">
              <a:spAutoFit/>
            </a:bodyPr>
            <a:lstStyle/>
            <a:p>
              <a:endParaRPr lang="en-US"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23" name="TextBox 22">
              <a:extLst>
                <a:ext uri="{FF2B5EF4-FFF2-40B4-BE49-F238E27FC236}">
                  <a16:creationId xmlns:a16="http://schemas.microsoft.com/office/drawing/2014/main" id="{64A7C347-5A69-DAB0-74A0-A5F33071BE8B}"/>
                </a:ext>
              </a:extLst>
            </p:cNvPr>
            <p:cNvSpPr txBox="1"/>
            <p:nvPr/>
          </p:nvSpPr>
          <p:spPr>
            <a:xfrm>
              <a:off x="1256053" y="4961064"/>
              <a:ext cx="2733368" cy="513072"/>
            </a:xfrm>
            <a:prstGeom prst="rect">
              <a:avLst/>
            </a:prstGeom>
            <a:noFill/>
            <a:ln>
              <a:solidFill>
                <a:schemeClr val="tx1"/>
              </a:solidFill>
            </a:ln>
          </p:spPr>
          <p:txBody>
            <a:bodyPr wrap="square" rtlCol="0">
              <a:spAutoFit/>
            </a:bodyPr>
            <a:lstStyle/>
            <a:p>
              <a:pPr algn="ctr"/>
              <a:r>
                <a:rPr lang="en-GB" b="1" dirty="0">
                  <a:latin typeface="Twinkl Cursive Looped" panose="02000000000000000000" pitchFamily="2" charset="0"/>
                </a:rPr>
                <a:t>Ms Cheshire </a:t>
              </a:r>
            </a:p>
          </p:txBody>
        </p:sp>
      </p:grpSp>
      <p:grpSp>
        <p:nvGrpSpPr>
          <p:cNvPr id="24" name="Group 23">
            <a:extLst>
              <a:ext uri="{FF2B5EF4-FFF2-40B4-BE49-F238E27FC236}">
                <a16:creationId xmlns:a16="http://schemas.microsoft.com/office/drawing/2014/main" id="{7D38368E-0268-721F-6B15-747D779E4B92}"/>
              </a:ext>
            </a:extLst>
          </p:cNvPr>
          <p:cNvGrpSpPr/>
          <p:nvPr/>
        </p:nvGrpSpPr>
        <p:grpSpPr>
          <a:xfrm>
            <a:off x="2150921" y="4142837"/>
            <a:ext cx="2005781" cy="2394027"/>
            <a:chOff x="1032387" y="1326699"/>
            <a:chExt cx="2733368" cy="3325755"/>
          </a:xfrm>
        </p:grpSpPr>
        <p:sp>
          <p:nvSpPr>
            <p:cNvPr id="25" name="TextBox 24">
              <a:extLst>
                <a:ext uri="{FF2B5EF4-FFF2-40B4-BE49-F238E27FC236}">
                  <a16:creationId xmlns:a16="http://schemas.microsoft.com/office/drawing/2014/main" id="{FBB6D4D8-11C4-2DCE-BD46-6ECEA0825963}"/>
                </a:ext>
              </a:extLst>
            </p:cNvPr>
            <p:cNvSpPr txBox="1"/>
            <p:nvPr/>
          </p:nvSpPr>
          <p:spPr>
            <a:xfrm>
              <a:off x="1032387" y="1326699"/>
              <a:ext cx="2733368" cy="2821894"/>
            </a:xfrm>
            <a:prstGeom prst="rect">
              <a:avLst/>
            </a:prstGeom>
            <a:noFill/>
            <a:ln>
              <a:solidFill>
                <a:schemeClr val="tx1"/>
              </a:solidFill>
            </a:ln>
          </p:spPr>
          <p:txBody>
            <a:bodyPr wrap="square" rtlCol="0">
              <a:spAutoFit/>
            </a:bodyPr>
            <a:lstStyle/>
            <a:p>
              <a:endParaRPr lang="en-US" dirty="0"/>
            </a:p>
            <a:p>
              <a:endParaRPr lang="en-GB" dirty="0"/>
            </a:p>
            <a:p>
              <a:endParaRPr lang="en-GB" dirty="0"/>
            </a:p>
            <a:p>
              <a:endParaRPr lang="en-GB" dirty="0"/>
            </a:p>
            <a:p>
              <a:endParaRPr lang="en-GB" dirty="0"/>
            </a:p>
            <a:p>
              <a:endParaRPr lang="en-GB" dirty="0"/>
            </a:p>
            <a:p>
              <a:endParaRPr lang="en-GB" dirty="0"/>
            </a:p>
          </p:txBody>
        </p:sp>
        <p:sp>
          <p:nvSpPr>
            <p:cNvPr id="26" name="TextBox 25">
              <a:extLst>
                <a:ext uri="{FF2B5EF4-FFF2-40B4-BE49-F238E27FC236}">
                  <a16:creationId xmlns:a16="http://schemas.microsoft.com/office/drawing/2014/main" id="{1ED30C40-4F2B-2794-A6E2-16551719DCAA}"/>
                </a:ext>
              </a:extLst>
            </p:cNvPr>
            <p:cNvSpPr txBox="1"/>
            <p:nvPr/>
          </p:nvSpPr>
          <p:spPr>
            <a:xfrm>
              <a:off x="1032387" y="4139382"/>
              <a:ext cx="2733368" cy="513072"/>
            </a:xfrm>
            <a:prstGeom prst="rect">
              <a:avLst/>
            </a:prstGeom>
            <a:noFill/>
            <a:ln>
              <a:solidFill>
                <a:schemeClr val="tx1"/>
              </a:solidFill>
            </a:ln>
          </p:spPr>
          <p:txBody>
            <a:bodyPr wrap="square" rtlCol="0">
              <a:spAutoFit/>
            </a:bodyPr>
            <a:lstStyle/>
            <a:p>
              <a:pPr algn="ctr"/>
              <a:r>
                <a:rPr lang="en-GB" b="1" dirty="0">
                  <a:latin typeface="Twinkl Cursive Looped" panose="02000000000000000000" pitchFamily="2" charset="0"/>
                </a:rPr>
                <a:t>Miss Davies </a:t>
              </a:r>
            </a:p>
          </p:txBody>
        </p:sp>
      </p:grpSp>
      <p:grpSp>
        <p:nvGrpSpPr>
          <p:cNvPr id="3" name="Group 2">
            <a:extLst>
              <a:ext uri="{FF2B5EF4-FFF2-40B4-BE49-F238E27FC236}">
                <a16:creationId xmlns:a16="http://schemas.microsoft.com/office/drawing/2014/main" id="{EB201ECB-EA0B-AEFA-37BE-50795936B351}"/>
              </a:ext>
            </a:extLst>
          </p:cNvPr>
          <p:cNvGrpSpPr/>
          <p:nvPr/>
        </p:nvGrpSpPr>
        <p:grpSpPr>
          <a:xfrm>
            <a:off x="3628103" y="1973159"/>
            <a:ext cx="2005781" cy="1864972"/>
            <a:chOff x="1032387" y="1986116"/>
            <a:chExt cx="2733368" cy="2684992"/>
          </a:xfrm>
        </p:grpSpPr>
        <p:sp>
          <p:nvSpPr>
            <p:cNvPr id="4" name="TextBox 3">
              <a:extLst>
                <a:ext uri="{FF2B5EF4-FFF2-40B4-BE49-F238E27FC236}">
                  <a16:creationId xmlns:a16="http://schemas.microsoft.com/office/drawing/2014/main" id="{9B777EFB-2BC4-F99D-9DD6-67AD09B52EBA}"/>
                </a:ext>
              </a:extLst>
            </p:cNvPr>
            <p:cNvSpPr txBox="1"/>
            <p:nvPr/>
          </p:nvSpPr>
          <p:spPr>
            <a:xfrm>
              <a:off x="1032387" y="1986116"/>
              <a:ext cx="2733368" cy="2526890"/>
            </a:xfrm>
            <a:prstGeom prst="rect">
              <a:avLst/>
            </a:prstGeom>
            <a:noFill/>
            <a:ln>
              <a:solidFill>
                <a:schemeClr val="tx1"/>
              </a:solidFill>
            </a:ln>
          </p:spPr>
          <p:txBody>
            <a:bodyPr wrap="square" rtlCol="0">
              <a:spAutoFit/>
            </a:bodyPr>
            <a:lstStyle/>
            <a:p>
              <a:endParaRPr lang="en-GB"/>
            </a:p>
          </p:txBody>
        </p:sp>
        <p:sp>
          <p:nvSpPr>
            <p:cNvPr id="5" name="TextBox 4">
              <a:extLst>
                <a:ext uri="{FF2B5EF4-FFF2-40B4-BE49-F238E27FC236}">
                  <a16:creationId xmlns:a16="http://schemas.microsoft.com/office/drawing/2014/main" id="{BF05BEB1-0579-C561-C078-DA749A26E6C6}"/>
                </a:ext>
              </a:extLst>
            </p:cNvPr>
            <p:cNvSpPr txBox="1"/>
            <p:nvPr/>
          </p:nvSpPr>
          <p:spPr>
            <a:xfrm>
              <a:off x="1032387" y="4139382"/>
              <a:ext cx="2733368" cy="531726"/>
            </a:xfrm>
            <a:prstGeom prst="rect">
              <a:avLst/>
            </a:prstGeom>
            <a:noFill/>
            <a:ln>
              <a:solidFill>
                <a:schemeClr val="tx1"/>
              </a:solidFill>
            </a:ln>
          </p:spPr>
          <p:txBody>
            <a:bodyPr wrap="square" rtlCol="0">
              <a:spAutoFit/>
            </a:bodyPr>
            <a:lstStyle/>
            <a:p>
              <a:pPr algn="ctr"/>
              <a:r>
                <a:rPr lang="en-GB" b="1" dirty="0">
                  <a:latin typeface="Twinkl Cursive Looped" panose="02000000000000000000" pitchFamily="2" charset="0"/>
                </a:rPr>
                <a:t>Miss Thomas </a:t>
              </a:r>
            </a:p>
          </p:txBody>
        </p:sp>
      </p:grpSp>
      <p:pic>
        <p:nvPicPr>
          <p:cNvPr id="6" name="Picture 5">
            <a:extLst>
              <a:ext uri="{FF2B5EF4-FFF2-40B4-BE49-F238E27FC236}">
                <a16:creationId xmlns:a16="http://schemas.microsoft.com/office/drawing/2014/main" id="{4EA9D4F4-42F3-1D0F-F173-0DA7FD558A35}"/>
              </a:ext>
            </a:extLst>
          </p:cNvPr>
          <p:cNvPicPr>
            <a:picLocks noChangeAspect="1"/>
          </p:cNvPicPr>
          <p:nvPr/>
        </p:nvPicPr>
        <p:blipFill rotWithShape="1">
          <a:blip r:embed="rId2"/>
          <a:srcRect l="10780" r="9655"/>
          <a:stretch/>
        </p:blipFill>
        <p:spPr>
          <a:xfrm>
            <a:off x="3628102" y="1982017"/>
            <a:ext cx="2005781" cy="1541063"/>
          </a:xfrm>
          <a:prstGeom prst="rect">
            <a:avLst/>
          </a:prstGeom>
        </p:spPr>
      </p:pic>
      <p:pic>
        <p:nvPicPr>
          <p:cNvPr id="8" name="Picture 7" descr="A person with her arms crossed&#10;&#10;AI-generated content may be incorrect.">
            <a:extLst>
              <a:ext uri="{FF2B5EF4-FFF2-40B4-BE49-F238E27FC236}">
                <a16:creationId xmlns:a16="http://schemas.microsoft.com/office/drawing/2014/main" id="{63D785E4-033F-ACA6-E584-FBF179052993}"/>
              </a:ext>
            </a:extLst>
          </p:cNvPr>
          <p:cNvPicPr>
            <a:picLocks noChangeAspect="1"/>
          </p:cNvPicPr>
          <p:nvPr/>
        </p:nvPicPr>
        <p:blipFill>
          <a:blip r:embed="rId3">
            <a:extLst>
              <a:ext uri="{28A0092B-C50C-407E-A947-70E740481C1C}">
                <a14:useLocalDpi xmlns:a14="http://schemas.microsoft.com/office/drawing/2010/main" val="0"/>
              </a:ext>
            </a:extLst>
          </a:blip>
          <a:srcRect l="9168" t="14885" r="12344"/>
          <a:stretch>
            <a:fillRect/>
          </a:stretch>
        </p:blipFill>
        <p:spPr>
          <a:xfrm>
            <a:off x="5538562" y="3959787"/>
            <a:ext cx="1602902" cy="2317638"/>
          </a:xfrm>
          <a:prstGeom prst="rect">
            <a:avLst/>
          </a:prstGeom>
        </p:spPr>
      </p:pic>
      <p:pic>
        <p:nvPicPr>
          <p:cNvPr id="10" name="Picture 9" descr="A person sitting in a chair&#10;&#10;AI-generated content may be incorrect.">
            <a:extLst>
              <a:ext uri="{FF2B5EF4-FFF2-40B4-BE49-F238E27FC236}">
                <a16:creationId xmlns:a16="http://schemas.microsoft.com/office/drawing/2014/main" id="{F6F76F1C-6C5B-7426-B052-93C8F597EB85}"/>
              </a:ext>
            </a:extLst>
          </p:cNvPr>
          <p:cNvPicPr>
            <a:picLocks noChangeAspect="1"/>
          </p:cNvPicPr>
          <p:nvPr/>
        </p:nvPicPr>
        <p:blipFill>
          <a:blip r:embed="rId4">
            <a:extLst>
              <a:ext uri="{28A0092B-C50C-407E-A947-70E740481C1C}">
                <a14:useLocalDpi xmlns:a14="http://schemas.microsoft.com/office/drawing/2010/main" val="0"/>
              </a:ext>
            </a:extLst>
          </a:blip>
          <a:srcRect l="10132" t="17066" r="16251"/>
          <a:stretch>
            <a:fillRect/>
          </a:stretch>
        </p:blipFill>
        <p:spPr>
          <a:xfrm>
            <a:off x="2591408" y="4215003"/>
            <a:ext cx="1210975" cy="1818968"/>
          </a:xfrm>
          <a:prstGeom prst="rect">
            <a:avLst/>
          </a:prstGeom>
        </p:spPr>
      </p:pic>
      <p:pic>
        <p:nvPicPr>
          <p:cNvPr id="13" name="Picture 12" descr="A person with a beard wearing a lanyard&#10;&#10;AI-generated content may be incorrect.">
            <a:extLst>
              <a:ext uri="{FF2B5EF4-FFF2-40B4-BE49-F238E27FC236}">
                <a16:creationId xmlns:a16="http://schemas.microsoft.com/office/drawing/2014/main" id="{8E833F50-6B4E-37D0-9B75-0F4868B3B772}"/>
              </a:ext>
            </a:extLst>
          </p:cNvPr>
          <p:cNvPicPr>
            <a:picLocks noChangeAspect="1"/>
          </p:cNvPicPr>
          <p:nvPr/>
        </p:nvPicPr>
        <p:blipFill>
          <a:blip r:embed="rId5">
            <a:extLst>
              <a:ext uri="{28A0092B-C50C-407E-A947-70E740481C1C}">
                <a14:useLocalDpi xmlns:a14="http://schemas.microsoft.com/office/drawing/2010/main" val="0"/>
              </a:ext>
            </a:extLst>
          </a:blip>
          <a:srcRect l="8530" t="11981" r="5966"/>
          <a:stretch>
            <a:fillRect/>
          </a:stretch>
        </p:blipFill>
        <p:spPr>
          <a:xfrm>
            <a:off x="1394470" y="1749117"/>
            <a:ext cx="1292443" cy="1773963"/>
          </a:xfrm>
          <a:prstGeom prst="rect">
            <a:avLst/>
          </a:prstGeom>
        </p:spPr>
      </p:pic>
      <p:pic>
        <p:nvPicPr>
          <p:cNvPr id="16" name="Picture 15" descr="A person smiling at camera&#10;&#10;AI-generated content may be incorrect.">
            <a:extLst>
              <a:ext uri="{FF2B5EF4-FFF2-40B4-BE49-F238E27FC236}">
                <a16:creationId xmlns:a16="http://schemas.microsoft.com/office/drawing/2014/main" id="{C4390A19-09C1-282C-D148-719C1FF425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24531" y="1602840"/>
            <a:ext cx="1604356" cy="1920240"/>
          </a:xfrm>
          <a:prstGeom prst="rect">
            <a:avLst/>
          </a:prstGeom>
        </p:spPr>
      </p:pic>
    </p:spTree>
    <p:extLst>
      <p:ext uri="{BB962C8B-B14F-4D97-AF65-F5344CB8AC3E}">
        <p14:creationId xmlns:p14="http://schemas.microsoft.com/office/powerpoint/2010/main" val="3459769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02632" y="-315416"/>
            <a:ext cx="7772400" cy="1470025"/>
          </a:xfrm>
        </p:spPr>
        <p:txBody>
          <a:bodyPr/>
          <a:lstStyle/>
          <a:p>
            <a:r>
              <a:rPr lang="en-GB" b="1" dirty="0">
                <a:latin typeface="Twinkl Cursive Looped" panose="02000000000000000000" pitchFamily="2" charset="0"/>
              </a:rPr>
              <a:t>Homework</a:t>
            </a:r>
            <a:r>
              <a:rPr lang="en-GB" dirty="0"/>
              <a:t> </a:t>
            </a:r>
          </a:p>
        </p:txBody>
      </p:sp>
      <p:sp>
        <p:nvSpPr>
          <p:cNvPr id="6" name="TextBox 5">
            <a:extLst>
              <a:ext uri="{FF2B5EF4-FFF2-40B4-BE49-F238E27FC236}">
                <a16:creationId xmlns:a16="http://schemas.microsoft.com/office/drawing/2014/main" id="{38A10A3A-AAFB-822D-479F-C4406535EF48}"/>
              </a:ext>
            </a:extLst>
          </p:cNvPr>
          <p:cNvSpPr txBox="1"/>
          <p:nvPr/>
        </p:nvSpPr>
        <p:spPr>
          <a:xfrm>
            <a:off x="707923" y="1622323"/>
            <a:ext cx="6853083" cy="3785652"/>
          </a:xfrm>
          <a:prstGeom prst="rect">
            <a:avLst/>
          </a:prstGeom>
          <a:noFill/>
        </p:spPr>
        <p:txBody>
          <a:bodyPr wrap="square" rtlCol="0">
            <a:spAutoFit/>
          </a:bodyPr>
          <a:lstStyle/>
          <a:p>
            <a:r>
              <a:rPr lang="en-GB" sz="2000" dirty="0">
                <a:latin typeface="Twinkl Cursive Looped" panose="02000000000000000000" pitchFamily="2" charset="0"/>
              </a:rPr>
              <a:t>In KS2 children are expected to:</a:t>
            </a:r>
          </a:p>
          <a:p>
            <a:endParaRPr lang="en-GB" sz="2000" dirty="0">
              <a:latin typeface="Twinkl Cursive Looped" panose="02000000000000000000" pitchFamily="2" charset="0"/>
            </a:endParaRPr>
          </a:p>
          <a:p>
            <a:r>
              <a:rPr lang="en-GB" sz="2000" dirty="0">
                <a:latin typeface="Twinkl Cursive Looped" panose="02000000000000000000" pitchFamily="2" charset="0"/>
              </a:rPr>
              <a:t>Complete their X-Factor sheet each week (this will need to be marked at home).</a:t>
            </a:r>
          </a:p>
          <a:p>
            <a:endParaRPr lang="en-GB" sz="2000" dirty="0">
              <a:latin typeface="Twinkl Cursive Looped" panose="02000000000000000000" pitchFamily="2" charset="0"/>
            </a:endParaRPr>
          </a:p>
          <a:p>
            <a:r>
              <a:rPr lang="en-GB" sz="2000" dirty="0">
                <a:latin typeface="Twinkl Cursive Looped" panose="02000000000000000000" pitchFamily="2" charset="0"/>
              </a:rPr>
              <a:t>Read three times a week and complete </a:t>
            </a:r>
            <a:r>
              <a:rPr lang="en-GB" sz="2000" dirty="0" err="1">
                <a:latin typeface="Twinkl Cursive Looped" panose="02000000000000000000" pitchFamily="2" charset="0"/>
              </a:rPr>
              <a:t>thie</a:t>
            </a:r>
            <a:r>
              <a:rPr lang="en-GB" sz="2000" dirty="0">
                <a:latin typeface="Twinkl Cursive Looped" panose="02000000000000000000" pitchFamily="2" charset="0"/>
              </a:rPr>
              <a:t> </a:t>
            </a:r>
            <a:r>
              <a:rPr lang="en-GB" sz="2000" dirty="0" err="1">
                <a:latin typeface="Twinkl Cursive Looped" panose="02000000000000000000" pitchFamily="2" charset="0"/>
              </a:rPr>
              <a:t>rReading</a:t>
            </a:r>
            <a:r>
              <a:rPr lang="en-GB" sz="2000" dirty="0">
                <a:latin typeface="Twinkl Cursive Looped" panose="02000000000000000000" pitchFamily="2" charset="0"/>
              </a:rPr>
              <a:t> Journal to show this.</a:t>
            </a:r>
          </a:p>
          <a:p>
            <a:endParaRPr lang="en-GB" sz="2000" dirty="0">
              <a:latin typeface="Twinkl Cursive Looped" panose="02000000000000000000" pitchFamily="2" charset="0"/>
            </a:endParaRPr>
          </a:p>
          <a:p>
            <a:r>
              <a:rPr lang="en-GB" sz="2000" dirty="0">
                <a:latin typeface="Twinkl Cursive Looped" panose="02000000000000000000" pitchFamily="2" charset="0"/>
              </a:rPr>
              <a:t>Complete their Spelling homework </a:t>
            </a:r>
            <a:r>
              <a:rPr lang="en-US" sz="2000" dirty="0">
                <a:latin typeface="Twinkl Cursive Looped" panose="02000000000000000000" pitchFamily="2" charset="0"/>
              </a:rPr>
              <a:t>this will be varied and include a range of activities containing: Tier 3 language (topic), Spelling Tests, Spelling Shed Homework (with the rule they have been learning throughout the week).</a:t>
            </a:r>
            <a:endParaRPr lang="en-GB" sz="2000" dirty="0">
              <a:latin typeface="Twinkl Cursive Looped" panose="02000000000000000000" pitchFamily="2" charset="0"/>
            </a:endParaRPr>
          </a:p>
        </p:txBody>
      </p:sp>
    </p:spTree>
    <p:extLst>
      <p:ext uri="{BB962C8B-B14F-4D97-AF65-F5344CB8AC3E}">
        <p14:creationId xmlns:p14="http://schemas.microsoft.com/office/powerpoint/2010/main" val="1622864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243408"/>
            <a:ext cx="7772400" cy="1470025"/>
          </a:xfrm>
        </p:spPr>
        <p:txBody>
          <a:bodyPr/>
          <a:lstStyle/>
          <a:p>
            <a:pPr algn="l"/>
            <a:r>
              <a:rPr lang="en-GB" b="1" dirty="0">
                <a:latin typeface="Twinkl Cursive Looped" panose="02000000000000000000" pitchFamily="2" charset="0"/>
              </a:rPr>
              <a:t>Class Dojo</a:t>
            </a:r>
          </a:p>
        </p:txBody>
      </p:sp>
      <p:sp>
        <p:nvSpPr>
          <p:cNvPr id="7" name="Subtitle 5">
            <a:extLst>
              <a:ext uri="{FF2B5EF4-FFF2-40B4-BE49-F238E27FC236}">
                <a16:creationId xmlns:a16="http://schemas.microsoft.com/office/drawing/2014/main" id="{4A5B8470-F860-F7DC-DFAE-FD5824F3B91B}"/>
              </a:ext>
            </a:extLst>
          </p:cNvPr>
          <p:cNvSpPr txBox="1">
            <a:spLocks/>
          </p:cNvSpPr>
          <p:nvPr/>
        </p:nvSpPr>
        <p:spPr>
          <a:xfrm>
            <a:off x="924117" y="1664804"/>
            <a:ext cx="5826719" cy="1096899"/>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endParaRPr lang="en-US"/>
          </a:p>
        </p:txBody>
      </p:sp>
      <p:sp>
        <p:nvSpPr>
          <p:cNvPr id="3" name="TextBox 2">
            <a:extLst>
              <a:ext uri="{FF2B5EF4-FFF2-40B4-BE49-F238E27FC236}">
                <a16:creationId xmlns:a16="http://schemas.microsoft.com/office/drawing/2014/main" id="{6009A80C-4972-D6A0-DF5F-F47FF5E64CE2}"/>
              </a:ext>
            </a:extLst>
          </p:cNvPr>
          <p:cNvSpPr txBox="1"/>
          <p:nvPr/>
        </p:nvSpPr>
        <p:spPr>
          <a:xfrm>
            <a:off x="729414" y="1366085"/>
            <a:ext cx="6216315"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Twinkl Cursive Looped" panose="02000000000000000000" pitchFamily="2" charset="0"/>
              </a:rPr>
              <a:t>Class Dojo has improved the way we communicate and update you on the activities your child is doing in school. It is also used for the following; dates for your diary, sending your child's school reports and dinner menu changes. We will also use it to update you on your child's achievements/</a:t>
            </a:r>
            <a:r>
              <a:rPr lang="en-US" dirty="0" err="1">
                <a:latin typeface="Twinkl Cursive Looped" panose="02000000000000000000" pitchFamily="2" charset="0"/>
              </a:rPr>
              <a:t>behaviour</a:t>
            </a:r>
            <a:r>
              <a:rPr lang="en-US" dirty="0">
                <a:latin typeface="Twinkl Cursive Looped" panose="02000000000000000000" pitchFamily="2" charset="0"/>
              </a:rPr>
              <a:t> where you will receive a notification on your Dojo App.  </a:t>
            </a:r>
            <a:endParaRPr lang="en-US" i="1" dirty="0">
              <a:latin typeface="Twinkl Cursive Looped" panose="02000000000000000000" pitchFamily="2" charset="0"/>
            </a:endParaRPr>
          </a:p>
          <a:p>
            <a:endParaRPr lang="en-US" dirty="0">
              <a:latin typeface="Twinkl Cursive Looped" panose="02000000000000000000" pitchFamily="2" charset="0"/>
            </a:endParaRPr>
          </a:p>
          <a:p>
            <a:r>
              <a:rPr lang="en-US" dirty="0">
                <a:latin typeface="Twinkl Cursive Looped" panose="02000000000000000000" pitchFamily="2" charset="0"/>
              </a:rPr>
              <a:t>Using the message feature: </a:t>
            </a:r>
          </a:p>
          <a:p>
            <a:r>
              <a:rPr lang="en-US" dirty="0">
                <a:latin typeface="Twinkl Cursive Looped" panose="02000000000000000000" pitchFamily="2" charset="0"/>
              </a:rPr>
              <a:t>Class Dojo messages will be received by teachers between the hours of 8.30am - 5pm. You </a:t>
            </a:r>
            <a:r>
              <a:rPr lang="en-US" b="1" dirty="0">
                <a:latin typeface="Twinkl Cursive Looped" panose="02000000000000000000" pitchFamily="2" charset="0"/>
              </a:rPr>
              <a:t>may</a:t>
            </a:r>
            <a:r>
              <a:rPr lang="en-US" dirty="0">
                <a:latin typeface="Twinkl Cursive Looped" panose="02000000000000000000" pitchFamily="2" charset="0"/>
              </a:rPr>
              <a:t> receive a response for these messages during these hours; however, please do not expect a response immediately as it's not always feasible to reply. If your message is urgent then please contact the school office. Any going home messages need to be communicated with the office incase messages are not seen.</a:t>
            </a:r>
          </a:p>
          <a:p>
            <a:endParaRPr lang="en-US" dirty="0"/>
          </a:p>
          <a:p>
            <a:endParaRPr lang="en-US" dirty="0"/>
          </a:p>
          <a:p>
            <a:endParaRPr lang="en-US" dirty="0"/>
          </a:p>
        </p:txBody>
      </p:sp>
      <p:pic>
        <p:nvPicPr>
          <p:cNvPr id="4" name="Picture 4" descr="Icon&#10;&#10;Description automatically generated">
            <a:extLst>
              <a:ext uri="{FF2B5EF4-FFF2-40B4-BE49-F238E27FC236}">
                <a16:creationId xmlns:a16="http://schemas.microsoft.com/office/drawing/2014/main" id="{236B5278-D556-0CAD-AC38-BB162298E725}"/>
              </a:ext>
            </a:extLst>
          </p:cNvPr>
          <p:cNvPicPr>
            <a:picLocks noChangeAspect="1"/>
          </p:cNvPicPr>
          <p:nvPr/>
        </p:nvPicPr>
        <p:blipFill>
          <a:blip r:embed="rId2"/>
          <a:stretch>
            <a:fillRect/>
          </a:stretch>
        </p:blipFill>
        <p:spPr>
          <a:xfrm>
            <a:off x="7078436" y="4474666"/>
            <a:ext cx="1932572" cy="1932572"/>
          </a:xfrm>
          <a:prstGeom prst="rect">
            <a:avLst/>
          </a:prstGeom>
        </p:spPr>
      </p:pic>
    </p:spTree>
    <p:extLst>
      <p:ext uri="{BB962C8B-B14F-4D97-AF65-F5344CB8AC3E}">
        <p14:creationId xmlns:p14="http://schemas.microsoft.com/office/powerpoint/2010/main" val="255097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C3822-C006-7859-1F8B-13358ACE224A}"/>
              </a:ext>
            </a:extLst>
          </p:cNvPr>
          <p:cNvSpPr>
            <a:spLocks noGrp="1"/>
          </p:cNvSpPr>
          <p:nvPr>
            <p:ph type="title"/>
          </p:nvPr>
        </p:nvSpPr>
        <p:spPr>
          <a:xfrm>
            <a:off x="568440" y="313916"/>
            <a:ext cx="6347713" cy="1320800"/>
          </a:xfrm>
        </p:spPr>
        <p:txBody>
          <a:bodyPr/>
          <a:lstStyle/>
          <a:p>
            <a:r>
              <a:rPr lang="en-US" b="1" dirty="0">
                <a:latin typeface="Twinkl Cursive Looped" panose="02000000000000000000" pitchFamily="2" charset="0"/>
              </a:rPr>
              <a:t>Rewards and Sanctions </a:t>
            </a:r>
          </a:p>
        </p:txBody>
      </p:sp>
      <p:pic>
        <p:nvPicPr>
          <p:cNvPr id="4" name="Picture 4" descr="Qr code&#10;&#10;Description automatically generated">
            <a:extLst>
              <a:ext uri="{FF2B5EF4-FFF2-40B4-BE49-F238E27FC236}">
                <a16:creationId xmlns:a16="http://schemas.microsoft.com/office/drawing/2014/main" id="{BA14B470-B95B-88D9-8126-109EA18F3870}"/>
              </a:ext>
            </a:extLst>
          </p:cNvPr>
          <p:cNvPicPr>
            <a:picLocks noGrp="1" noChangeAspect="1"/>
          </p:cNvPicPr>
          <p:nvPr>
            <p:ph idx="1"/>
          </p:nvPr>
        </p:nvPicPr>
        <p:blipFill>
          <a:blip r:embed="rId2"/>
          <a:stretch>
            <a:fillRect/>
          </a:stretch>
        </p:blipFill>
        <p:spPr>
          <a:xfrm>
            <a:off x="5803231" y="195487"/>
            <a:ext cx="3179399" cy="1634768"/>
          </a:xfrm>
        </p:spPr>
      </p:pic>
      <p:pic>
        <p:nvPicPr>
          <p:cNvPr id="5" name="Picture 5" descr="Graphical user interface, application&#10;&#10;Description automatically generated">
            <a:extLst>
              <a:ext uri="{FF2B5EF4-FFF2-40B4-BE49-F238E27FC236}">
                <a16:creationId xmlns:a16="http://schemas.microsoft.com/office/drawing/2014/main" id="{A8CE9FA6-DBBC-2B2A-CDF8-FE555BE43464}"/>
              </a:ext>
            </a:extLst>
          </p:cNvPr>
          <p:cNvPicPr>
            <a:picLocks noChangeAspect="1"/>
          </p:cNvPicPr>
          <p:nvPr/>
        </p:nvPicPr>
        <p:blipFill>
          <a:blip r:embed="rId3"/>
          <a:stretch>
            <a:fillRect/>
          </a:stretch>
        </p:blipFill>
        <p:spPr>
          <a:xfrm>
            <a:off x="7030453" y="2194488"/>
            <a:ext cx="1951122" cy="2108078"/>
          </a:xfrm>
          <a:prstGeom prst="rect">
            <a:avLst/>
          </a:prstGeom>
        </p:spPr>
      </p:pic>
      <p:pic>
        <p:nvPicPr>
          <p:cNvPr id="6" name="Picture 6" descr="A picture containing calendar&#10;&#10;Description automatically generated">
            <a:extLst>
              <a:ext uri="{FF2B5EF4-FFF2-40B4-BE49-F238E27FC236}">
                <a16:creationId xmlns:a16="http://schemas.microsoft.com/office/drawing/2014/main" id="{C24FB3D8-9A0E-562D-3BBB-F89C5F2384D5}"/>
              </a:ext>
            </a:extLst>
          </p:cNvPr>
          <p:cNvPicPr>
            <a:picLocks noChangeAspect="1"/>
          </p:cNvPicPr>
          <p:nvPr/>
        </p:nvPicPr>
        <p:blipFill>
          <a:blip r:embed="rId4"/>
          <a:stretch>
            <a:fillRect/>
          </a:stretch>
        </p:blipFill>
        <p:spPr>
          <a:xfrm>
            <a:off x="5325979" y="2490181"/>
            <a:ext cx="1590174" cy="1747298"/>
          </a:xfrm>
          <a:prstGeom prst="rect">
            <a:avLst/>
          </a:prstGeom>
        </p:spPr>
      </p:pic>
      <p:pic>
        <p:nvPicPr>
          <p:cNvPr id="7" name="Picture 7" descr="Text, letter&#10;&#10;Description automatically generated">
            <a:extLst>
              <a:ext uri="{FF2B5EF4-FFF2-40B4-BE49-F238E27FC236}">
                <a16:creationId xmlns:a16="http://schemas.microsoft.com/office/drawing/2014/main" id="{AFB0D133-3878-4A71-669F-66585A9646E2}"/>
              </a:ext>
            </a:extLst>
          </p:cNvPr>
          <p:cNvPicPr>
            <a:picLocks noChangeAspect="1"/>
          </p:cNvPicPr>
          <p:nvPr/>
        </p:nvPicPr>
        <p:blipFill>
          <a:blip r:embed="rId5"/>
          <a:stretch>
            <a:fillRect/>
          </a:stretch>
        </p:blipFill>
        <p:spPr>
          <a:xfrm>
            <a:off x="7030452" y="4626377"/>
            <a:ext cx="1860885" cy="1515510"/>
          </a:xfrm>
          <a:prstGeom prst="rect">
            <a:avLst/>
          </a:prstGeom>
        </p:spPr>
      </p:pic>
      <p:sp>
        <p:nvSpPr>
          <p:cNvPr id="8" name="TextBox 7">
            <a:extLst>
              <a:ext uri="{FF2B5EF4-FFF2-40B4-BE49-F238E27FC236}">
                <a16:creationId xmlns:a16="http://schemas.microsoft.com/office/drawing/2014/main" id="{640A5461-206E-E856-E32C-03FDFF1B81D0}"/>
              </a:ext>
            </a:extLst>
          </p:cNvPr>
          <p:cNvSpPr txBox="1"/>
          <p:nvPr/>
        </p:nvSpPr>
        <p:spPr>
          <a:xfrm>
            <a:off x="568440" y="1164588"/>
            <a:ext cx="4566985"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u="sng" dirty="0">
                <a:latin typeface="Twinkl Cursive Looped" panose="02000000000000000000" pitchFamily="2" charset="0"/>
                <a:ea typeface="+mn-lt"/>
                <a:cs typeface="+mn-lt"/>
              </a:rPr>
              <a:t>Rewards</a:t>
            </a:r>
          </a:p>
          <a:p>
            <a:endParaRPr lang="en-US" sz="1200" b="1" u="sng" dirty="0">
              <a:latin typeface="Twinkl Cursive Looped" panose="02000000000000000000" pitchFamily="2" charset="0"/>
              <a:ea typeface="+mn-lt"/>
              <a:cs typeface="+mn-lt"/>
            </a:endParaRPr>
          </a:p>
          <a:p>
            <a:r>
              <a:rPr lang="en-US" sz="1200" b="1" u="sng" dirty="0">
                <a:latin typeface="Twinkl Cursive Looped" panose="02000000000000000000" pitchFamily="2" charset="0"/>
                <a:ea typeface="+mn-lt"/>
                <a:cs typeface="+mn-lt"/>
              </a:rPr>
              <a:t>Merits – </a:t>
            </a:r>
            <a:r>
              <a:rPr lang="en-US" sz="1200" dirty="0">
                <a:latin typeface="Twinkl Cursive Looped" panose="02000000000000000000" pitchFamily="2" charset="0"/>
                <a:ea typeface="+mn-lt"/>
                <a:cs typeface="+mn-lt"/>
              </a:rPr>
              <a:t>given to children for their own learning,</a:t>
            </a:r>
            <a:r>
              <a:rPr lang="en-US" sz="1200" b="1" dirty="0">
                <a:latin typeface="Twinkl Cursive Looped" panose="02000000000000000000" pitchFamily="2" charset="0"/>
                <a:ea typeface="+mn-lt"/>
                <a:cs typeface="+mn-lt"/>
              </a:rPr>
              <a:t> </a:t>
            </a:r>
            <a:r>
              <a:rPr lang="en-US" sz="1200" dirty="0">
                <a:latin typeface="Twinkl Cursive Looped" panose="02000000000000000000" pitchFamily="2" charset="0"/>
                <a:ea typeface="+mn-lt"/>
                <a:cs typeface="+mn-lt"/>
              </a:rPr>
              <a:t>recorded on Dojo under merit section. Every 20 gets a certificate. </a:t>
            </a:r>
            <a:endParaRPr lang="en-US" sz="1200" dirty="0">
              <a:latin typeface="Twinkl Cursive Looped" panose="02000000000000000000" pitchFamily="2" charset="0"/>
            </a:endParaRPr>
          </a:p>
          <a:p>
            <a:r>
              <a:rPr lang="en-US" sz="1200" dirty="0">
                <a:latin typeface="Twinkl Cursive Looped" panose="02000000000000000000" pitchFamily="2" charset="0"/>
                <a:ea typeface="+mn-lt"/>
                <a:cs typeface="+mn-lt"/>
              </a:rPr>
              <a:t>  </a:t>
            </a:r>
            <a:endParaRPr lang="en-US" sz="1200" dirty="0">
              <a:latin typeface="Twinkl Cursive Looped" panose="02000000000000000000" pitchFamily="2" charset="0"/>
            </a:endParaRPr>
          </a:p>
          <a:p>
            <a:r>
              <a:rPr lang="en-US" sz="1200" b="1" u="sng" dirty="0">
                <a:latin typeface="Twinkl Cursive Looped" panose="02000000000000000000" pitchFamily="2" charset="0"/>
                <a:ea typeface="+mn-lt"/>
                <a:cs typeface="+mn-lt"/>
              </a:rPr>
              <a:t>Team Points-</a:t>
            </a:r>
            <a:r>
              <a:rPr lang="en-US" sz="1200" dirty="0">
                <a:latin typeface="Twinkl Cursive Looped" panose="02000000000000000000" pitchFamily="2" charset="0"/>
                <a:ea typeface="+mn-lt"/>
                <a:cs typeface="+mn-lt"/>
              </a:rPr>
              <a:t> given to children matching the keys to success etc. Recorded on Dojo and goes towards house team points (Mica, Topaz, Emerald, Saphire. </a:t>
            </a:r>
            <a:endParaRPr lang="en-US" sz="1200" dirty="0">
              <a:latin typeface="Twinkl Cursive Looped" panose="02000000000000000000" pitchFamily="2" charset="0"/>
            </a:endParaRPr>
          </a:p>
          <a:p>
            <a:r>
              <a:rPr lang="en-US" sz="1200" dirty="0">
                <a:latin typeface="Twinkl Cursive Looped" panose="02000000000000000000" pitchFamily="2" charset="0"/>
                <a:ea typeface="+mn-lt"/>
                <a:cs typeface="+mn-lt"/>
              </a:rPr>
              <a:t>  </a:t>
            </a:r>
            <a:endParaRPr lang="en-US" sz="1200" dirty="0">
              <a:latin typeface="Twinkl Cursive Looped" panose="02000000000000000000" pitchFamily="2" charset="0"/>
            </a:endParaRPr>
          </a:p>
          <a:p>
            <a:r>
              <a:rPr lang="en-US" sz="1200" b="1" u="sng" dirty="0">
                <a:latin typeface="Twinkl Cursive Looped" panose="02000000000000000000" pitchFamily="2" charset="0"/>
                <a:ea typeface="+mn-lt"/>
                <a:cs typeface="+mn-lt"/>
              </a:rPr>
              <a:t>GEM Award-</a:t>
            </a:r>
            <a:r>
              <a:rPr lang="en-US" sz="1200" dirty="0">
                <a:latin typeface="Twinkl Cursive Looped" panose="02000000000000000000" pitchFamily="2" charset="0"/>
                <a:ea typeface="+mn-lt"/>
                <a:cs typeface="+mn-lt"/>
              </a:rPr>
              <a:t> going the extra mile – a special visit to Miss Beckett  to get a certificate and a prize!</a:t>
            </a:r>
          </a:p>
          <a:p>
            <a:endParaRPr lang="en-US" sz="1200" dirty="0">
              <a:latin typeface="Twinkl Cursive Looped" panose="02000000000000000000" pitchFamily="2" charset="0"/>
            </a:endParaRPr>
          </a:p>
          <a:p>
            <a:r>
              <a:rPr lang="en-US" sz="1200" b="1" u="sng" dirty="0">
                <a:latin typeface="Twinkl Cursive Looped" panose="02000000000000000000" pitchFamily="2" charset="0"/>
                <a:ea typeface="+mn-lt"/>
                <a:cs typeface="+mn-lt"/>
              </a:rPr>
              <a:t>Star of the Week-</a:t>
            </a:r>
            <a:r>
              <a:rPr lang="en-US" sz="1200" dirty="0">
                <a:latin typeface="Twinkl Cursive Looped" panose="02000000000000000000" pitchFamily="2" charset="0"/>
                <a:ea typeface="+mn-lt"/>
                <a:cs typeface="+mn-lt"/>
              </a:rPr>
              <a:t> every Friday a member of each class will be awarded Star of the Week certificate and receive this in a special assembly. </a:t>
            </a:r>
          </a:p>
          <a:p>
            <a:endParaRPr lang="en-US" sz="1200" dirty="0">
              <a:latin typeface="Twinkl Cursive Looped" panose="02000000000000000000" pitchFamily="2" charset="0"/>
            </a:endParaRPr>
          </a:p>
          <a:p>
            <a:r>
              <a:rPr lang="en-US" sz="1200" b="1" u="sng" dirty="0">
                <a:latin typeface="Twinkl Cursive Looped" panose="02000000000000000000" pitchFamily="2" charset="0"/>
                <a:ea typeface="+mn-lt"/>
                <a:cs typeface="+mn-lt"/>
              </a:rPr>
              <a:t>Jigsaw Lunchtime Award- </a:t>
            </a:r>
            <a:r>
              <a:rPr lang="en-US" sz="1200" dirty="0">
                <a:latin typeface="Twinkl Cursive Looped" panose="02000000000000000000" pitchFamily="2" charset="0"/>
                <a:ea typeface="+mn-lt"/>
                <a:cs typeface="+mn-lt"/>
              </a:rPr>
              <a:t>Given by staff in the form of a Pom </a:t>
            </a:r>
            <a:r>
              <a:rPr lang="en-US" sz="1200" dirty="0" err="1">
                <a:latin typeface="Twinkl Cursive Looped" panose="02000000000000000000" pitchFamily="2" charset="0"/>
                <a:ea typeface="+mn-lt"/>
                <a:cs typeface="+mn-lt"/>
              </a:rPr>
              <a:t>Pom</a:t>
            </a:r>
            <a:r>
              <a:rPr lang="en-US" sz="1200" dirty="0">
                <a:latin typeface="Twinkl Cursive Looped" panose="02000000000000000000" pitchFamily="2" charset="0"/>
                <a:ea typeface="+mn-lt"/>
                <a:cs typeface="+mn-lt"/>
              </a:rPr>
              <a:t> goes towards a collected team point system. </a:t>
            </a:r>
            <a:endParaRPr lang="en-US" sz="1200" dirty="0">
              <a:latin typeface="Twinkl Cursive Looped" panose="02000000000000000000" pitchFamily="2" charset="0"/>
            </a:endParaRPr>
          </a:p>
        </p:txBody>
      </p:sp>
      <p:sp>
        <p:nvSpPr>
          <p:cNvPr id="3" name="TextBox 2">
            <a:extLst>
              <a:ext uri="{FF2B5EF4-FFF2-40B4-BE49-F238E27FC236}">
                <a16:creationId xmlns:a16="http://schemas.microsoft.com/office/drawing/2014/main" id="{DBAA5FBD-6442-A517-321E-284DA82F28F0}"/>
              </a:ext>
            </a:extLst>
          </p:cNvPr>
          <p:cNvSpPr txBox="1"/>
          <p:nvPr/>
        </p:nvSpPr>
        <p:spPr>
          <a:xfrm>
            <a:off x="568440" y="4831415"/>
            <a:ext cx="622183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u="sng" dirty="0">
                <a:latin typeface="Twinkl Cursive Looped" panose="02000000000000000000" pitchFamily="2" charset="0"/>
                <a:ea typeface="+mn-lt"/>
                <a:cs typeface="+mn-lt"/>
              </a:rPr>
              <a:t>Sanctions</a:t>
            </a:r>
          </a:p>
          <a:p>
            <a:r>
              <a:rPr lang="en-US" sz="1200" b="1" u="sng" dirty="0">
                <a:latin typeface="Twinkl Cursive Looped" panose="02000000000000000000" pitchFamily="2" charset="0"/>
                <a:ea typeface="+mn-lt"/>
                <a:cs typeface="+mn-lt"/>
              </a:rPr>
              <a:t>Yellow Card- </a:t>
            </a:r>
            <a:r>
              <a:rPr lang="en-US" sz="1200" dirty="0">
                <a:latin typeface="Twinkl Cursive Looped" panose="02000000000000000000" pitchFamily="2" charset="0"/>
                <a:ea typeface="+mn-lt"/>
                <a:cs typeface="+mn-lt"/>
              </a:rPr>
              <a:t>1 Dojo point to be removed and parents to be informed. </a:t>
            </a:r>
          </a:p>
          <a:p>
            <a:endParaRPr lang="en-US" sz="1200" b="1" u="sng" dirty="0">
              <a:latin typeface="Twinkl Cursive Looped" panose="02000000000000000000" pitchFamily="2" charset="0"/>
            </a:endParaRPr>
          </a:p>
          <a:p>
            <a:r>
              <a:rPr lang="en-US" sz="1200" b="1" u="sng" dirty="0">
                <a:latin typeface="Twinkl Cursive Looped" panose="02000000000000000000" pitchFamily="2" charset="0"/>
              </a:rPr>
              <a:t>Red Card – </a:t>
            </a:r>
            <a:r>
              <a:rPr lang="en-US" sz="1200" dirty="0">
                <a:latin typeface="Twinkl Cursive Looped" panose="02000000000000000000" pitchFamily="2" charset="0"/>
              </a:rPr>
              <a:t>more serious incidents. 3 Dojo points to be removed. Parents to be informed.</a:t>
            </a:r>
          </a:p>
          <a:p>
            <a:endParaRPr lang="en-US" sz="1200" dirty="0"/>
          </a:p>
          <a:p>
            <a:endParaRPr lang="en-US" sz="1200" dirty="0"/>
          </a:p>
        </p:txBody>
      </p:sp>
    </p:spTree>
    <p:extLst>
      <p:ext uri="{BB962C8B-B14F-4D97-AF65-F5344CB8AC3E}">
        <p14:creationId xmlns:p14="http://schemas.microsoft.com/office/powerpoint/2010/main" val="1743069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6AF0781-7949-4F6D-A431-323345054B52}"/>
              </a:ext>
            </a:extLst>
          </p:cNvPr>
          <p:cNvSpPr txBox="1"/>
          <p:nvPr/>
        </p:nvSpPr>
        <p:spPr>
          <a:xfrm>
            <a:off x="574483" y="1375509"/>
            <a:ext cx="7772399" cy="5078313"/>
          </a:xfrm>
          <a:prstGeom prst="rect">
            <a:avLst/>
          </a:prstGeom>
          <a:noFill/>
        </p:spPr>
        <p:txBody>
          <a:bodyPr wrap="square" lIns="91440" tIns="45720" rIns="91440" bIns="45720" anchor="t">
            <a:spAutoFit/>
          </a:bodyPr>
          <a:lstStyle/>
          <a:p>
            <a:r>
              <a:rPr lang="en-GB" dirty="0">
                <a:latin typeface="Twinkl Cursive Looped" panose="02000000000000000000" pitchFamily="2" charset="0"/>
              </a:rPr>
              <a:t>Please contact us on Class Dojo if you have a query about anything </a:t>
            </a:r>
          </a:p>
          <a:p>
            <a:r>
              <a:rPr lang="en-GB" dirty="0">
                <a:latin typeface="Twinkl Cursive Looped" panose="02000000000000000000" pitchFamily="2" charset="0"/>
              </a:rPr>
              <a:t>Classroom –based staff are with the children during school hours so will be unable to reply between 8.40 and 3.30pm</a:t>
            </a:r>
          </a:p>
          <a:p>
            <a:endParaRPr lang="en-GB" dirty="0">
              <a:latin typeface="Twinkl Cursive Looped" panose="02000000000000000000" pitchFamily="2" charset="0"/>
            </a:endParaRPr>
          </a:p>
          <a:p>
            <a:r>
              <a:rPr lang="en-GB" dirty="0">
                <a:latin typeface="Twinkl Cursive Looped" panose="02000000000000000000" pitchFamily="2" charset="0"/>
              </a:rPr>
              <a:t>We love seeing you face to face and will always be happy to talk to you about your child, however please be mindful of the fact that at the beginning of the school day Class Teachers and Support Staff need to be in the classrooms supporting children with their morning tasks. At the end of the day School staff will be focussing on dismissing children safely and therefore may not be able to speak to you. </a:t>
            </a:r>
          </a:p>
          <a:p>
            <a:endParaRPr lang="en-GB" dirty="0">
              <a:latin typeface="Twinkl Cursive Looped" panose="02000000000000000000" pitchFamily="2" charset="0"/>
            </a:endParaRPr>
          </a:p>
          <a:p>
            <a:r>
              <a:rPr lang="en-GB" dirty="0">
                <a:latin typeface="Twinkl Cursive Looped" panose="02000000000000000000" pitchFamily="2" charset="0"/>
              </a:rPr>
              <a:t>If your contact is of a more urgent nature during the day please contact the school office and Mrs Lynda Coupland will help you -01455 552791</a:t>
            </a:r>
          </a:p>
          <a:p>
            <a:r>
              <a:rPr lang="en-GB" dirty="0">
                <a:latin typeface="Twinkl Cursive Looped" panose="02000000000000000000" pitchFamily="2" charset="0"/>
                <a:hlinkClick r:id="rId2"/>
              </a:rPr>
              <a:t>l.Coupland@sherrier.embracemat.org</a:t>
            </a:r>
            <a:endParaRPr lang="en-GB" dirty="0">
              <a:latin typeface="Twinkl Cursive Looped" panose="02000000000000000000" pitchFamily="2" charset="0"/>
            </a:endParaRPr>
          </a:p>
          <a:p>
            <a:endParaRPr lang="en-GB" dirty="0">
              <a:latin typeface="Twinkl Cursive Looped" panose="02000000000000000000" pitchFamily="2" charset="0"/>
            </a:endParaRPr>
          </a:p>
          <a:p>
            <a:r>
              <a:rPr lang="en-GB" dirty="0">
                <a:latin typeface="Twinkl Cursive Looped" panose="02000000000000000000" pitchFamily="2" charset="0"/>
              </a:rPr>
              <a:t>If you would like pastoral support for your child please see Mrs Karen Lill outside on the playground or contact the office for her to get in contact with you</a:t>
            </a:r>
          </a:p>
        </p:txBody>
      </p:sp>
      <p:sp>
        <p:nvSpPr>
          <p:cNvPr id="2" name="Title 1">
            <a:extLst>
              <a:ext uri="{FF2B5EF4-FFF2-40B4-BE49-F238E27FC236}">
                <a16:creationId xmlns:a16="http://schemas.microsoft.com/office/drawing/2014/main" id="{6542B35B-3657-43F0-B432-2A893DD0C53E}"/>
              </a:ext>
            </a:extLst>
          </p:cNvPr>
          <p:cNvSpPr>
            <a:spLocks noGrp="1"/>
          </p:cNvSpPr>
          <p:nvPr>
            <p:ph type="ctrTitle"/>
          </p:nvPr>
        </p:nvSpPr>
        <p:spPr>
          <a:xfrm>
            <a:off x="755576" y="-243408"/>
            <a:ext cx="7772400" cy="1470025"/>
          </a:xfrm>
        </p:spPr>
        <p:txBody>
          <a:bodyPr/>
          <a:lstStyle/>
          <a:p>
            <a:pPr algn="l"/>
            <a:r>
              <a:rPr lang="en-GB" sz="4400" b="1" dirty="0">
                <a:latin typeface="Twinkl Cursive Looped" panose="02000000000000000000" pitchFamily="2" charset="0"/>
              </a:rPr>
              <a:t>Getting in touch with us..</a:t>
            </a:r>
          </a:p>
        </p:txBody>
      </p:sp>
    </p:spTree>
    <p:extLst>
      <p:ext uri="{BB962C8B-B14F-4D97-AF65-F5344CB8AC3E}">
        <p14:creationId xmlns:p14="http://schemas.microsoft.com/office/powerpoint/2010/main" val="3454282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52636"/>
            <a:ext cx="8216264" cy="517924"/>
          </a:xfrm>
        </p:spPr>
        <p:txBody>
          <a:bodyPr/>
          <a:lstStyle/>
          <a:p>
            <a:pPr algn="ctr"/>
            <a:r>
              <a:rPr lang="en-GB" sz="3600" b="1" dirty="0">
                <a:latin typeface="Twinkl Cursive Looped" panose="02000000000000000000" pitchFamily="2" charset="0"/>
              </a:rPr>
              <a:t>School Values/Learning behaviours</a:t>
            </a:r>
          </a:p>
        </p:txBody>
      </p:sp>
      <p:sp>
        <p:nvSpPr>
          <p:cNvPr id="6" name="Subtitle 5">
            <a:extLst>
              <a:ext uri="{FF2B5EF4-FFF2-40B4-BE49-F238E27FC236}">
                <a16:creationId xmlns:a16="http://schemas.microsoft.com/office/drawing/2014/main" id="{4A86D9B6-B20C-F849-0FA8-C2A8F3011468}"/>
              </a:ext>
            </a:extLst>
          </p:cNvPr>
          <p:cNvSpPr>
            <a:spLocks noGrp="1"/>
          </p:cNvSpPr>
          <p:nvPr>
            <p:ph type="subTitle" idx="1"/>
          </p:nvPr>
        </p:nvSpPr>
        <p:spPr>
          <a:xfrm>
            <a:off x="816335" y="1051538"/>
            <a:ext cx="3939738" cy="1551985"/>
          </a:xfrm>
        </p:spPr>
        <p:txBody>
          <a:bodyPr>
            <a:normAutofit fontScale="25000" lnSpcReduction="20000"/>
          </a:bodyPr>
          <a:lstStyle/>
          <a:p>
            <a:pPr algn="l"/>
            <a:r>
              <a:rPr lang="en-US" sz="8000" b="1" dirty="0">
                <a:latin typeface="Twinkl Cursive Looped" panose="02000000000000000000" pitchFamily="2" charset="0"/>
              </a:rPr>
              <a:t>Each of our year groups are ambassadors for our chosen Christian values</a:t>
            </a:r>
            <a:r>
              <a:rPr lang="en-US" sz="4000" b="1" dirty="0">
                <a:latin typeface="Twinkl Cursive Looped" panose="02000000000000000000" pitchFamily="2" charset="0"/>
              </a:rPr>
              <a:t>:</a:t>
            </a:r>
            <a:br>
              <a:rPr lang="en-US" sz="4000" dirty="0">
                <a:latin typeface="Twinkl Cursive Looped" panose="02000000000000000000" pitchFamily="2" charset="0"/>
              </a:rPr>
            </a:br>
            <a:endParaRPr lang="en-US" sz="4000" dirty="0">
              <a:latin typeface="Twinkl Cursive Looped" panose="02000000000000000000" pitchFamily="2" charset="0"/>
            </a:endParaRPr>
          </a:p>
          <a:p>
            <a:pPr algn="l"/>
            <a:r>
              <a:rPr lang="en-US" sz="7200" b="1" i="1" dirty="0">
                <a:latin typeface="Twinkl Cursive Looped" panose="02000000000000000000" pitchFamily="2" charset="0"/>
              </a:rPr>
              <a:t>Friendship – EYFS</a:t>
            </a:r>
            <a:br>
              <a:rPr lang="en-US" sz="7200" b="1" i="1" dirty="0">
                <a:latin typeface="Twinkl Cursive Looped" panose="02000000000000000000" pitchFamily="2" charset="0"/>
              </a:rPr>
            </a:br>
            <a:r>
              <a:rPr lang="en-US" sz="7200" b="1" i="1" dirty="0">
                <a:latin typeface="Twinkl Cursive Looped" panose="02000000000000000000" pitchFamily="2" charset="0"/>
              </a:rPr>
              <a:t>Generosity –Y1</a:t>
            </a:r>
            <a:br>
              <a:rPr lang="en-US" sz="7200" b="1" i="1" dirty="0">
                <a:latin typeface="Twinkl Cursive Looped" panose="02000000000000000000" pitchFamily="2" charset="0"/>
              </a:rPr>
            </a:br>
            <a:r>
              <a:rPr lang="en-US" sz="7200" b="1" i="1" dirty="0">
                <a:latin typeface="Twinkl Cursive Looped" panose="02000000000000000000" pitchFamily="2" charset="0"/>
              </a:rPr>
              <a:t>Courage Y2</a:t>
            </a:r>
            <a:br>
              <a:rPr lang="en-US" sz="7200" b="1" i="1" dirty="0">
                <a:latin typeface="Twinkl Cursive Looped" panose="02000000000000000000" pitchFamily="2" charset="0"/>
              </a:rPr>
            </a:br>
            <a:r>
              <a:rPr lang="en-US" sz="7200" b="1" i="1" dirty="0">
                <a:latin typeface="Twinkl Cursive Looped" panose="02000000000000000000" pitchFamily="2" charset="0"/>
              </a:rPr>
              <a:t>Thankfulness –Y3</a:t>
            </a:r>
            <a:br>
              <a:rPr lang="en-US" sz="7200" b="1" i="1" dirty="0">
                <a:latin typeface="Twinkl Cursive Looped" panose="02000000000000000000" pitchFamily="2" charset="0"/>
              </a:rPr>
            </a:br>
            <a:r>
              <a:rPr lang="en-US" sz="7200" b="1" i="1" dirty="0">
                <a:latin typeface="Twinkl Cursive Looped" panose="02000000000000000000" pitchFamily="2" charset="0"/>
              </a:rPr>
              <a:t>Trust – Y4</a:t>
            </a:r>
            <a:br>
              <a:rPr lang="en-US" sz="7200" b="1" i="1" dirty="0">
                <a:latin typeface="Twinkl Cursive Looped" panose="02000000000000000000" pitchFamily="2" charset="0"/>
              </a:rPr>
            </a:br>
            <a:r>
              <a:rPr lang="en-US" sz="7200" b="1" i="1" dirty="0">
                <a:latin typeface="Twinkl Cursive Looped" panose="02000000000000000000" pitchFamily="2" charset="0"/>
              </a:rPr>
              <a:t>Forgiveness -Y5</a:t>
            </a:r>
            <a:br>
              <a:rPr lang="en-US" sz="7200" b="1" i="1" dirty="0">
                <a:latin typeface="Twinkl Cursive Looped" panose="02000000000000000000" pitchFamily="2" charset="0"/>
              </a:rPr>
            </a:br>
            <a:r>
              <a:rPr lang="en-US" sz="7200" b="1" i="1" dirty="0">
                <a:latin typeface="Twinkl Cursive Looped" panose="02000000000000000000" pitchFamily="2" charset="0"/>
              </a:rPr>
              <a:t>Justice –Y6</a:t>
            </a:r>
          </a:p>
          <a:p>
            <a:pPr algn="l"/>
            <a:br>
              <a:rPr lang="en-US" dirty="0"/>
            </a:br>
            <a:endParaRPr lang="en-US" dirty="0"/>
          </a:p>
          <a:p>
            <a:pPr algn="l"/>
            <a:endParaRPr lang="en-US" dirty="0"/>
          </a:p>
          <a:p>
            <a:pPr algn="l"/>
            <a:endParaRPr lang="en-US" dirty="0"/>
          </a:p>
          <a:p>
            <a:pPr algn="l"/>
            <a:endParaRPr lang="en-US" dirty="0"/>
          </a:p>
          <a:p>
            <a:pPr marL="285750" indent="-285750" algn="l">
              <a:buFont typeface="Arial" panose="020B0604020202020204" pitchFamily="34" charset="0"/>
              <a:buChar char="•"/>
            </a:pPr>
            <a:endParaRPr lang="en-US" dirty="0"/>
          </a:p>
          <a:p>
            <a:pPr algn="l"/>
            <a:endParaRPr lang="en-US" dirty="0"/>
          </a:p>
          <a:p>
            <a:pPr algn="l"/>
            <a:endParaRPr lang="en-US" dirty="0"/>
          </a:p>
          <a:p>
            <a:pPr algn="l"/>
            <a:endParaRPr lang="en-US" dirty="0"/>
          </a:p>
          <a:p>
            <a:pPr algn="l"/>
            <a:endParaRPr lang="en-US" dirty="0"/>
          </a:p>
          <a:p>
            <a:pPr algn="l"/>
            <a:endParaRPr lang="en-US" dirty="0"/>
          </a:p>
          <a:p>
            <a:pPr algn="l"/>
            <a:endParaRPr lang="en-US" dirty="0"/>
          </a:p>
          <a:p>
            <a:pPr algn="l"/>
            <a:endParaRPr lang="en-US" dirty="0"/>
          </a:p>
        </p:txBody>
      </p:sp>
      <p:pic>
        <p:nvPicPr>
          <p:cNvPr id="1028" name="Picture 4" descr="Keys-Poster-YCDI ‣ You Can Do It! Education">
            <a:extLst>
              <a:ext uri="{FF2B5EF4-FFF2-40B4-BE49-F238E27FC236}">
                <a16:creationId xmlns:a16="http://schemas.microsoft.com/office/drawing/2014/main" id="{F368AF35-A6B1-499C-8DF1-8CAEBAC446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20" t="5026" r="8296" b="7218"/>
          <a:stretch/>
        </p:blipFill>
        <p:spPr bwMode="auto">
          <a:xfrm>
            <a:off x="941779" y="3775586"/>
            <a:ext cx="2404999" cy="2420997"/>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5">
            <a:extLst>
              <a:ext uri="{FF2B5EF4-FFF2-40B4-BE49-F238E27FC236}">
                <a16:creationId xmlns:a16="http://schemas.microsoft.com/office/drawing/2014/main" id="{74CBF645-EB32-46AF-AF6D-123B437C6D41}"/>
              </a:ext>
            </a:extLst>
          </p:cNvPr>
          <p:cNvSpPr txBox="1">
            <a:spLocks/>
          </p:cNvSpPr>
          <p:nvPr/>
        </p:nvSpPr>
        <p:spPr>
          <a:xfrm>
            <a:off x="4901771" y="1051538"/>
            <a:ext cx="2549624" cy="3773424"/>
          </a:xfrm>
          <a:prstGeom prst="rect">
            <a:avLst/>
          </a:prstGeom>
        </p:spPr>
        <p:txBody>
          <a:bodyPr vert="horz" lIns="91440" tIns="45720" rIns="91440" bIns="45720" rtlCol="0" anchor="t">
            <a:normAutofit fontScale="25000" lnSpcReduction="20000"/>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r>
              <a:rPr lang="en-US" sz="7200" b="1" dirty="0">
                <a:latin typeface="Twinkl Cursive Looped" panose="02000000000000000000" pitchFamily="2" charset="0"/>
              </a:rPr>
              <a:t>We teach skills that are needed to learn well -Keys To Success</a:t>
            </a:r>
          </a:p>
          <a:p>
            <a:pPr algn="ctr"/>
            <a:r>
              <a:rPr lang="en-US" sz="4800" b="1" u="sng" dirty="0">
                <a:latin typeface="Twinkl Cursive Looped" panose="02000000000000000000" pitchFamily="2" charset="0"/>
              </a:rPr>
              <a:t>Whole School </a:t>
            </a:r>
          </a:p>
          <a:p>
            <a:pPr algn="l"/>
            <a:r>
              <a:rPr lang="en-US" sz="4800" b="1" i="1" dirty="0">
                <a:solidFill>
                  <a:srgbClr val="FF0000"/>
                </a:solidFill>
                <a:latin typeface="Twinkl Cursive Looped" panose="02000000000000000000" pitchFamily="2" charset="0"/>
              </a:rPr>
              <a:t>Resilience </a:t>
            </a:r>
          </a:p>
          <a:p>
            <a:pPr algn="l"/>
            <a:r>
              <a:rPr lang="en-US" sz="4800" b="1" i="1" dirty="0">
                <a:solidFill>
                  <a:srgbClr val="7030A0"/>
                </a:solidFill>
                <a:latin typeface="Twinkl Cursive Looped" panose="02000000000000000000" pitchFamily="2" charset="0"/>
              </a:rPr>
              <a:t>Persistence</a:t>
            </a:r>
            <a:r>
              <a:rPr lang="en-US" sz="4800" b="1" i="1" dirty="0">
                <a:latin typeface="Twinkl Cursive Looped" panose="02000000000000000000" pitchFamily="2" charset="0"/>
              </a:rPr>
              <a:t> </a:t>
            </a:r>
          </a:p>
          <a:p>
            <a:pPr algn="l"/>
            <a:r>
              <a:rPr lang="en-US" sz="4800" b="1" i="1" dirty="0">
                <a:solidFill>
                  <a:schemeClr val="accent3">
                    <a:lumMod val="60000"/>
                    <a:lumOff val="40000"/>
                  </a:schemeClr>
                </a:solidFill>
                <a:latin typeface="Twinkl Cursive Looped" panose="02000000000000000000" pitchFamily="2" charset="0"/>
              </a:rPr>
              <a:t>Organisation </a:t>
            </a:r>
          </a:p>
          <a:p>
            <a:pPr algn="l"/>
            <a:r>
              <a:rPr lang="en-US" sz="4800" b="1" i="1" dirty="0">
                <a:solidFill>
                  <a:srgbClr val="00B050"/>
                </a:solidFill>
                <a:latin typeface="Twinkl Cursive Looped" panose="02000000000000000000" pitchFamily="2" charset="0"/>
              </a:rPr>
              <a:t>Getting Along </a:t>
            </a:r>
          </a:p>
          <a:p>
            <a:pPr algn="l"/>
            <a:r>
              <a:rPr lang="en-US" sz="4800" b="1" i="1" dirty="0">
                <a:solidFill>
                  <a:srgbClr val="FFC000"/>
                </a:solidFill>
                <a:latin typeface="Twinkl Cursive Looped" panose="02000000000000000000" pitchFamily="2" charset="0"/>
              </a:rPr>
              <a:t>Confidence</a:t>
            </a:r>
            <a:r>
              <a:rPr lang="en-US" sz="4800" b="1" i="1" dirty="0">
                <a:latin typeface="Twinkl Cursive Looped" panose="02000000000000000000" pitchFamily="2" charset="0"/>
              </a:rPr>
              <a:t>  </a:t>
            </a:r>
          </a:p>
          <a:p>
            <a:pPr algn="l"/>
            <a:r>
              <a:rPr lang="en-US" sz="4800" b="1" i="1" dirty="0">
                <a:latin typeface="Twinkl Cursive Looped" panose="02000000000000000000" pitchFamily="2" charset="0"/>
              </a:rPr>
              <a:t>PLUS WE HAVE R2R CHARACTER MUSCLES:</a:t>
            </a:r>
            <a:endParaRPr lang="en-US" sz="2800" dirty="0">
              <a:latin typeface="Twinkl Cursive Looped" panose="02000000000000000000" pitchFamily="2" charset="0"/>
            </a:endParaRPr>
          </a:p>
          <a:p>
            <a:pPr algn="l"/>
            <a:r>
              <a:rPr lang="en-US" sz="4800" b="1" i="1" dirty="0">
                <a:latin typeface="Twinkl Cursive Looped" panose="02000000000000000000" pitchFamily="2" charset="0"/>
              </a:rPr>
              <a:t>EYFS- Independence </a:t>
            </a:r>
          </a:p>
          <a:p>
            <a:pPr algn="l"/>
            <a:r>
              <a:rPr lang="en-US" sz="4800" b="1" i="1" dirty="0">
                <a:latin typeface="Twinkl Cursive Looped" panose="02000000000000000000" pitchFamily="2" charset="0"/>
              </a:rPr>
              <a:t>Y1 – Concentration</a:t>
            </a:r>
          </a:p>
          <a:p>
            <a:pPr algn="l"/>
            <a:r>
              <a:rPr lang="en-US" sz="4800" b="1" i="1" dirty="0">
                <a:latin typeface="Twinkl Cursive Looped" panose="02000000000000000000" pitchFamily="2" charset="0"/>
              </a:rPr>
              <a:t>Y2- Making connections and asking Questions</a:t>
            </a:r>
          </a:p>
          <a:p>
            <a:pPr algn="l"/>
            <a:r>
              <a:rPr lang="en-US" sz="4800" b="1" i="1" dirty="0">
                <a:latin typeface="Twinkl Cursive Looped" panose="02000000000000000000" pitchFamily="2" charset="0"/>
              </a:rPr>
              <a:t>Y3- Curiosity </a:t>
            </a:r>
          </a:p>
          <a:p>
            <a:pPr algn="l"/>
            <a:r>
              <a:rPr lang="en-US" sz="4800" b="1" i="1" dirty="0">
                <a:latin typeface="Twinkl Cursive Looped" panose="02000000000000000000" pitchFamily="2" charset="0"/>
              </a:rPr>
              <a:t>Y4-Managing Impulsivity</a:t>
            </a:r>
          </a:p>
          <a:p>
            <a:pPr algn="l"/>
            <a:r>
              <a:rPr lang="en-US" sz="4800" b="1" i="1" dirty="0">
                <a:latin typeface="Twinkl Cursive Looped" panose="02000000000000000000" pitchFamily="2" charset="0"/>
              </a:rPr>
              <a:t>Y5-Self-esteem</a:t>
            </a:r>
          </a:p>
          <a:p>
            <a:pPr algn="l"/>
            <a:r>
              <a:rPr lang="en-US" sz="4800" b="1" i="1" dirty="0">
                <a:latin typeface="Twinkl Cursive Looped" panose="02000000000000000000" pitchFamily="2" charset="0"/>
              </a:rPr>
              <a:t>Y6-Self-efficacy</a:t>
            </a:r>
          </a:p>
          <a:p>
            <a:pPr algn="l"/>
            <a:endParaRPr lang="en-US" sz="4800" dirty="0"/>
          </a:p>
          <a:p>
            <a:pPr algn="l"/>
            <a:br>
              <a:rPr lang="en-US" dirty="0"/>
            </a:br>
            <a:endParaRPr lang="en-US" dirty="0"/>
          </a:p>
          <a:p>
            <a:pPr algn="l"/>
            <a:endParaRPr lang="en-US" dirty="0"/>
          </a:p>
          <a:p>
            <a:pPr algn="l"/>
            <a:endParaRPr lang="en-US" dirty="0"/>
          </a:p>
          <a:p>
            <a:pPr algn="l"/>
            <a:endParaRPr lang="en-US" dirty="0"/>
          </a:p>
          <a:p>
            <a:pPr marL="285750" indent="-285750" algn="l">
              <a:buFont typeface="Arial" panose="020B0604020202020204" pitchFamily="34" charset="0"/>
              <a:buChar char="•"/>
            </a:pPr>
            <a:endParaRPr lang="en-US" dirty="0"/>
          </a:p>
          <a:p>
            <a:pPr algn="l"/>
            <a:endParaRPr lang="en-US" dirty="0"/>
          </a:p>
          <a:p>
            <a:pPr algn="l"/>
            <a:endParaRPr lang="en-US" dirty="0"/>
          </a:p>
          <a:p>
            <a:pPr algn="l"/>
            <a:endParaRPr lang="en-US" dirty="0"/>
          </a:p>
          <a:p>
            <a:pPr algn="l"/>
            <a:endParaRPr lang="en-US" dirty="0"/>
          </a:p>
          <a:p>
            <a:pPr algn="l"/>
            <a:endParaRPr lang="en-US" dirty="0"/>
          </a:p>
          <a:p>
            <a:pPr algn="l"/>
            <a:endParaRPr lang="en-US" dirty="0"/>
          </a:p>
          <a:p>
            <a:pPr algn="l"/>
            <a:endParaRPr lang="en-US" dirty="0"/>
          </a:p>
        </p:txBody>
      </p:sp>
    </p:spTree>
    <p:extLst>
      <p:ext uri="{BB962C8B-B14F-4D97-AF65-F5344CB8AC3E}">
        <p14:creationId xmlns:p14="http://schemas.microsoft.com/office/powerpoint/2010/main" val="559633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3401" y="0"/>
            <a:ext cx="6042743" cy="1142246"/>
          </a:xfrm>
        </p:spPr>
        <p:txBody>
          <a:bodyPr/>
          <a:lstStyle/>
          <a:p>
            <a:r>
              <a:rPr lang="en-GB" b="1" dirty="0">
                <a:latin typeface="Twinkl Cursive Looped" panose="02000000000000000000" pitchFamily="2" charset="0"/>
              </a:rPr>
              <a:t>Welcome to Year 3</a:t>
            </a:r>
          </a:p>
        </p:txBody>
      </p:sp>
      <p:sp>
        <p:nvSpPr>
          <p:cNvPr id="4" name="TextBox 3">
            <a:extLst>
              <a:ext uri="{FF2B5EF4-FFF2-40B4-BE49-F238E27FC236}">
                <a16:creationId xmlns:a16="http://schemas.microsoft.com/office/drawing/2014/main" id="{F6BB5574-A720-0DD6-5504-E08CEC7E1B15}"/>
              </a:ext>
            </a:extLst>
          </p:cNvPr>
          <p:cNvSpPr txBox="1"/>
          <p:nvPr/>
        </p:nvSpPr>
        <p:spPr>
          <a:xfrm>
            <a:off x="641777" y="1593902"/>
            <a:ext cx="8232399" cy="4247317"/>
          </a:xfrm>
          <a:prstGeom prst="rect">
            <a:avLst/>
          </a:prstGeom>
          <a:noFill/>
        </p:spPr>
        <p:txBody>
          <a:bodyPr wrap="square">
            <a:spAutoFit/>
          </a:bodyPr>
          <a:lstStyle/>
          <a:p>
            <a:r>
              <a:rPr lang="en-US" dirty="0">
                <a:latin typeface="Twinkl Cursive Looped" panose="02000000000000000000" pitchFamily="2" charset="0"/>
              </a:rPr>
              <a:t>We are thrilled to welcome you all to the start of Year 3! </a:t>
            </a:r>
          </a:p>
          <a:p>
            <a:endParaRPr lang="en-US" dirty="0">
              <a:latin typeface="Twinkl Cursive Looped" panose="02000000000000000000" pitchFamily="2" charset="0"/>
            </a:endParaRPr>
          </a:p>
          <a:p>
            <a:r>
              <a:rPr lang="en-US" dirty="0">
                <a:latin typeface="Twinkl Cursive Looped" panose="02000000000000000000" pitchFamily="2" charset="0"/>
              </a:rPr>
              <a:t>Now that your child is in Key Stage 2 (KS2), we kindly ask that you provide your child with a </a:t>
            </a:r>
            <a:r>
              <a:rPr lang="en-US" b="1" dirty="0">
                <a:latin typeface="Twinkl Cursive Looped" panose="02000000000000000000" pitchFamily="2" charset="0"/>
              </a:rPr>
              <a:t>healthy snack </a:t>
            </a:r>
            <a:r>
              <a:rPr lang="en-US" dirty="0">
                <a:latin typeface="Twinkl Cursive Looped" panose="02000000000000000000" pitchFamily="2" charset="0"/>
              </a:rPr>
              <a:t>to enjoy during break time, as these are no longer provided, like in KS1. Each classroom will have a designated box where snacks can be stored until break time. </a:t>
            </a:r>
          </a:p>
          <a:p>
            <a:endParaRPr lang="en-US" dirty="0">
              <a:latin typeface="Twinkl Cursive Looped" panose="02000000000000000000" pitchFamily="2" charset="0"/>
            </a:endParaRPr>
          </a:p>
          <a:p>
            <a:r>
              <a:rPr lang="en-US" dirty="0">
                <a:latin typeface="Twinkl Cursive Looped" panose="02000000000000000000" pitchFamily="2" charset="0"/>
              </a:rPr>
              <a:t>In addition to a snack, please ensure that your child brings a </a:t>
            </a:r>
            <a:r>
              <a:rPr lang="en-US" b="1" dirty="0">
                <a:latin typeface="Twinkl Cursive Looped" panose="02000000000000000000" pitchFamily="2" charset="0"/>
              </a:rPr>
              <a:t>water bottle </a:t>
            </a:r>
            <a:r>
              <a:rPr lang="en-US" dirty="0">
                <a:latin typeface="Twinkl Cursive Looped" panose="02000000000000000000" pitchFamily="2" charset="0"/>
              </a:rPr>
              <a:t>to school each day. Having a water bottle on hand will help your child remain hydrated and focused throughout the day.</a:t>
            </a:r>
          </a:p>
          <a:p>
            <a:endParaRPr lang="en-US" dirty="0">
              <a:latin typeface="Twinkl Cursive Looped" panose="02000000000000000000" pitchFamily="2" charset="0"/>
            </a:endParaRPr>
          </a:p>
          <a:p>
            <a:r>
              <a:rPr lang="en-US" dirty="0">
                <a:latin typeface="Twinkl Cursive Looped" panose="02000000000000000000" pitchFamily="2" charset="0"/>
              </a:rPr>
              <a:t>Thank you for your support and cooperation. Together, we’ll make this a fantastic year for your children!</a:t>
            </a:r>
          </a:p>
          <a:p>
            <a:endParaRPr lang="en-US" dirty="0"/>
          </a:p>
          <a:p>
            <a:endParaRPr lang="en-US" dirty="0"/>
          </a:p>
        </p:txBody>
      </p:sp>
    </p:spTree>
    <p:extLst>
      <p:ext uri="{BB962C8B-B14F-4D97-AF65-F5344CB8AC3E}">
        <p14:creationId xmlns:p14="http://schemas.microsoft.com/office/powerpoint/2010/main" val="2153192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0"/>
            <a:ext cx="7772400" cy="695294"/>
          </a:xfrm>
        </p:spPr>
        <p:txBody>
          <a:bodyPr/>
          <a:lstStyle/>
          <a:p>
            <a:pPr algn="l"/>
            <a:r>
              <a:rPr lang="en-GB" sz="3200" b="1" dirty="0">
                <a:latin typeface="Twinkl Cursive Looped" panose="02000000000000000000" pitchFamily="2" charset="0"/>
              </a:rPr>
              <a:t>Year Group Organisation</a:t>
            </a:r>
          </a:p>
        </p:txBody>
      </p:sp>
      <p:sp>
        <p:nvSpPr>
          <p:cNvPr id="6" name="TextBox 5">
            <a:extLst>
              <a:ext uri="{FF2B5EF4-FFF2-40B4-BE49-F238E27FC236}">
                <a16:creationId xmlns:a16="http://schemas.microsoft.com/office/drawing/2014/main" id="{8DC05F58-D053-5D04-D9F0-121E22FD57DE}"/>
              </a:ext>
            </a:extLst>
          </p:cNvPr>
          <p:cNvSpPr txBox="1"/>
          <p:nvPr/>
        </p:nvSpPr>
        <p:spPr>
          <a:xfrm>
            <a:off x="614598" y="914401"/>
            <a:ext cx="8057394" cy="5909310"/>
          </a:xfrm>
          <a:prstGeom prst="rect">
            <a:avLst/>
          </a:prstGeom>
          <a:noFill/>
        </p:spPr>
        <p:txBody>
          <a:bodyPr wrap="square" rtlCol="0">
            <a:spAutoFit/>
          </a:bodyPr>
          <a:lstStyle/>
          <a:p>
            <a:endParaRPr lang="en-US" dirty="0">
              <a:latin typeface="Twinkl Cursive Looped" panose="02000000000000000000" pitchFamily="2" charset="0"/>
            </a:endParaRPr>
          </a:p>
          <a:p>
            <a:pPr marL="285750" indent="-285750">
              <a:buFont typeface="Arial" panose="020B0604020202020204" pitchFamily="34" charset="0"/>
              <a:buChar char="•"/>
            </a:pPr>
            <a:r>
              <a:rPr lang="en-US" dirty="0">
                <a:latin typeface="Twinkl Cursive Looped" panose="02000000000000000000" pitchFamily="2" charset="0"/>
              </a:rPr>
              <a:t>Our PE Days will be </a:t>
            </a:r>
            <a:r>
              <a:rPr lang="en-US" b="1" dirty="0">
                <a:latin typeface="Twinkl Cursive Looped" panose="02000000000000000000" pitchFamily="2" charset="0"/>
              </a:rPr>
              <a:t>Mondays</a:t>
            </a:r>
            <a:r>
              <a:rPr lang="en-US" dirty="0">
                <a:latin typeface="Twinkl Cursive Looped" panose="02000000000000000000" pitchFamily="2" charset="0"/>
              </a:rPr>
              <a:t> and </a:t>
            </a:r>
            <a:r>
              <a:rPr lang="en-US" b="1" dirty="0">
                <a:latin typeface="Twinkl Cursive Looped" panose="02000000000000000000" pitchFamily="2" charset="0"/>
              </a:rPr>
              <a:t>alternate</a:t>
            </a:r>
            <a:r>
              <a:rPr lang="en-US" dirty="0">
                <a:latin typeface="Twinkl Cursive Looped" panose="02000000000000000000" pitchFamily="2" charset="0"/>
              </a:rPr>
              <a:t> </a:t>
            </a:r>
            <a:r>
              <a:rPr lang="en-US" b="1" dirty="0">
                <a:latin typeface="Twinkl Cursive Looped" panose="02000000000000000000" pitchFamily="2" charset="0"/>
              </a:rPr>
              <a:t>Thursdays. </a:t>
            </a:r>
            <a:r>
              <a:rPr lang="en-US" dirty="0">
                <a:latin typeface="Twinkl Cursive Looped" panose="02000000000000000000" pitchFamily="2" charset="0"/>
              </a:rPr>
              <a:t>Children will need to wear suitable PE kit to school on these days. (Long hair tied back/ Earrings removed or covered with tape). </a:t>
            </a:r>
          </a:p>
          <a:p>
            <a:pPr marL="285750" indent="-285750">
              <a:buFont typeface="Arial" panose="020B0604020202020204" pitchFamily="34" charset="0"/>
              <a:buChar char="•"/>
            </a:pPr>
            <a:endParaRPr lang="en-US" b="1" dirty="0">
              <a:latin typeface="Twinkl Cursive Looped" panose="02000000000000000000" pitchFamily="2" charset="0"/>
            </a:endParaRPr>
          </a:p>
          <a:p>
            <a:pPr marL="285750" indent="-285750">
              <a:buFont typeface="Arial" panose="020B0604020202020204" pitchFamily="34" charset="0"/>
              <a:buChar char="•"/>
            </a:pPr>
            <a:r>
              <a:rPr lang="en-US" dirty="0">
                <a:latin typeface="Twinkl Cursive Looped" panose="02000000000000000000" pitchFamily="2" charset="0"/>
              </a:rPr>
              <a:t>Forest School will be on alternate </a:t>
            </a:r>
            <a:r>
              <a:rPr lang="en-US" b="1" dirty="0">
                <a:latin typeface="Twinkl Cursive Looped" panose="02000000000000000000" pitchFamily="2" charset="0"/>
              </a:rPr>
              <a:t>Wednesdays. </a:t>
            </a:r>
            <a:r>
              <a:rPr lang="en-US" dirty="0">
                <a:latin typeface="Twinkl Cursive Looped" panose="02000000000000000000" pitchFamily="2" charset="0"/>
              </a:rPr>
              <a:t>Children will need to wear their PE kit/outdoor clothing for any weather for this. They will have puddle suits to put over their clothes. Please make sure that your child has a pair of wellies in school – we have racks outside the classroom for these to be safely stored. </a:t>
            </a:r>
            <a:r>
              <a:rPr lang="en-US" b="1" dirty="0">
                <a:solidFill>
                  <a:srgbClr val="FF0000"/>
                </a:solidFill>
                <a:latin typeface="Twinkl Cursive Looped" panose="02000000000000000000" pitchFamily="2" charset="0"/>
              </a:rPr>
              <a:t>If your child has had a Forest School they will not have PE on a Thursday. </a:t>
            </a:r>
          </a:p>
          <a:p>
            <a:pPr marL="285750" indent="-285750">
              <a:buFont typeface="Arial" panose="020B0604020202020204" pitchFamily="34" charset="0"/>
              <a:buChar char="•"/>
            </a:pPr>
            <a:endParaRPr lang="en-US" b="1" dirty="0">
              <a:latin typeface="Twinkl Cursive Looped" panose="02000000000000000000" pitchFamily="2" charset="0"/>
            </a:endParaRPr>
          </a:p>
          <a:p>
            <a:pPr marL="285750" indent="-285750">
              <a:buFont typeface="Arial" panose="020B0604020202020204" pitchFamily="34" charset="0"/>
              <a:buChar char="•"/>
            </a:pPr>
            <a:r>
              <a:rPr lang="en-US" u="sng" dirty="0">
                <a:latin typeface="Twinkl Cursive Looped" panose="02000000000000000000" pitchFamily="2" charset="0"/>
              </a:rPr>
              <a:t>Dropping off / Picking up</a:t>
            </a:r>
          </a:p>
          <a:p>
            <a:r>
              <a:rPr lang="en-US" dirty="0">
                <a:latin typeface="Twinkl Cursive Looped" panose="02000000000000000000" pitchFamily="2" charset="0"/>
              </a:rPr>
              <a:t>Year 3 will enter and exit their classroom through the classroom/cloakroom doors which open on to the Large Playground.</a:t>
            </a:r>
          </a:p>
          <a:p>
            <a:endParaRPr lang="en-US" dirty="0">
              <a:latin typeface="Twinkl Cursive Looped" panose="02000000000000000000" pitchFamily="2" charset="0"/>
            </a:endParaRPr>
          </a:p>
          <a:p>
            <a:r>
              <a:rPr lang="en-US" dirty="0">
                <a:latin typeface="Twinkl Cursive Looped" panose="02000000000000000000" pitchFamily="2" charset="0"/>
              </a:rPr>
              <a:t>Children will be released from the same door that they enter through</a:t>
            </a:r>
            <a:r>
              <a:rPr lang="en-US" b="1" dirty="0">
                <a:solidFill>
                  <a:srgbClr val="FF0000"/>
                </a:solidFill>
                <a:latin typeface="Twinkl Cursive Looped" panose="02000000000000000000" pitchFamily="2" charset="0"/>
              </a:rPr>
              <a:t>. Even though 3TP are sharing a cloakroom with Year 6, they must enter school through the classroom door to ensure adults know who has arrived. </a:t>
            </a:r>
          </a:p>
          <a:p>
            <a:endParaRPr lang="en-US"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639251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0"/>
            <a:ext cx="7772400" cy="695294"/>
          </a:xfrm>
        </p:spPr>
        <p:txBody>
          <a:bodyPr/>
          <a:lstStyle/>
          <a:p>
            <a:pPr algn="l"/>
            <a:r>
              <a:rPr lang="en-GB" sz="3200" b="1" dirty="0">
                <a:latin typeface="Twinkl Cursive Looped" panose="02000000000000000000" pitchFamily="2" charset="0"/>
              </a:rPr>
              <a:t>Curriculum Overview</a:t>
            </a:r>
          </a:p>
        </p:txBody>
      </p:sp>
      <p:pic>
        <p:nvPicPr>
          <p:cNvPr id="4" name="Picture 3">
            <a:extLst>
              <a:ext uri="{FF2B5EF4-FFF2-40B4-BE49-F238E27FC236}">
                <a16:creationId xmlns:a16="http://schemas.microsoft.com/office/drawing/2014/main" id="{2BA87A0A-E555-2C4C-B3C4-5046EB504E09}"/>
              </a:ext>
            </a:extLst>
          </p:cNvPr>
          <p:cNvPicPr>
            <a:picLocks noChangeAspect="1"/>
          </p:cNvPicPr>
          <p:nvPr/>
        </p:nvPicPr>
        <p:blipFill>
          <a:blip r:embed="rId2"/>
          <a:srcRect t="54042"/>
          <a:stretch>
            <a:fillRect/>
          </a:stretch>
        </p:blipFill>
        <p:spPr>
          <a:xfrm>
            <a:off x="134113" y="2585884"/>
            <a:ext cx="8775091" cy="2263905"/>
          </a:xfrm>
          <a:prstGeom prst="rect">
            <a:avLst/>
          </a:prstGeom>
        </p:spPr>
      </p:pic>
      <p:sp>
        <p:nvSpPr>
          <p:cNvPr id="3" name="TextBox 2">
            <a:extLst>
              <a:ext uri="{FF2B5EF4-FFF2-40B4-BE49-F238E27FC236}">
                <a16:creationId xmlns:a16="http://schemas.microsoft.com/office/drawing/2014/main" id="{6CFFEDD3-5C8F-9BD6-6F00-BADD234A1832}"/>
              </a:ext>
            </a:extLst>
          </p:cNvPr>
          <p:cNvSpPr txBox="1"/>
          <p:nvPr/>
        </p:nvSpPr>
        <p:spPr>
          <a:xfrm>
            <a:off x="184454" y="943897"/>
            <a:ext cx="8674411" cy="1477328"/>
          </a:xfrm>
          <a:prstGeom prst="rect">
            <a:avLst/>
          </a:prstGeom>
          <a:noFill/>
        </p:spPr>
        <p:txBody>
          <a:bodyPr wrap="square" rtlCol="0">
            <a:spAutoFit/>
          </a:bodyPr>
          <a:lstStyle/>
          <a:p>
            <a:r>
              <a:rPr lang="en-GB" dirty="0">
                <a:latin typeface="Twinkl Cursive Looped" panose="02000000000000000000" pitchFamily="2" charset="0"/>
              </a:rPr>
              <a:t>In Year 3, we will study a range of subjects. Most days will include Maths, Writing and VIPERS lessons. Other subjects taught are: History, Geography, Science, Jigsaw (PSHE scheme), RE, Art and Design, PE, Forest School, Music and French.</a:t>
            </a:r>
          </a:p>
          <a:p>
            <a:endParaRPr lang="en-GB" dirty="0">
              <a:latin typeface="Twinkl Cursive Looped" panose="02000000000000000000" pitchFamily="2" charset="0"/>
            </a:endParaRPr>
          </a:p>
          <a:p>
            <a:r>
              <a:rPr lang="en-GB" dirty="0">
                <a:latin typeface="Twinkl Cursive Looped" panose="02000000000000000000" pitchFamily="2" charset="0"/>
              </a:rPr>
              <a:t>Through our Mantle of the Expert lens we will also explore the following areas:</a:t>
            </a:r>
          </a:p>
        </p:txBody>
      </p:sp>
      <p:sp>
        <p:nvSpPr>
          <p:cNvPr id="5" name="TextBox 4">
            <a:extLst>
              <a:ext uri="{FF2B5EF4-FFF2-40B4-BE49-F238E27FC236}">
                <a16:creationId xmlns:a16="http://schemas.microsoft.com/office/drawing/2014/main" id="{20E53D4B-D18C-10A5-F1D8-FC41FDB7B4AD}"/>
              </a:ext>
            </a:extLst>
          </p:cNvPr>
          <p:cNvSpPr txBox="1"/>
          <p:nvPr/>
        </p:nvSpPr>
        <p:spPr>
          <a:xfrm>
            <a:off x="472008" y="5073445"/>
            <a:ext cx="8023063" cy="923330"/>
          </a:xfrm>
          <a:prstGeom prst="rect">
            <a:avLst/>
          </a:prstGeom>
          <a:noFill/>
        </p:spPr>
        <p:txBody>
          <a:bodyPr wrap="square" rtlCol="0">
            <a:spAutoFit/>
          </a:bodyPr>
          <a:lstStyle/>
          <a:p>
            <a:r>
              <a:rPr lang="en-GB" dirty="0">
                <a:latin typeface="Twinkl Cursive Looped" panose="02000000000000000000" pitchFamily="2" charset="0"/>
              </a:rPr>
              <a:t>These areas of learning will also be explored through other subjects too. </a:t>
            </a:r>
          </a:p>
          <a:p>
            <a:endParaRPr lang="en-GB" dirty="0">
              <a:latin typeface="Twinkl Cursive Looped" panose="02000000000000000000" pitchFamily="2" charset="0"/>
            </a:endParaRPr>
          </a:p>
          <a:p>
            <a:r>
              <a:rPr lang="en-GB" dirty="0">
                <a:latin typeface="Twinkl Cursive Looped" panose="02000000000000000000" pitchFamily="2" charset="0"/>
              </a:rPr>
              <a:t>Our key word for Year 3 is Innovation.</a:t>
            </a:r>
          </a:p>
        </p:txBody>
      </p:sp>
    </p:spTree>
    <p:extLst>
      <p:ext uri="{BB962C8B-B14F-4D97-AF65-F5344CB8AC3E}">
        <p14:creationId xmlns:p14="http://schemas.microsoft.com/office/powerpoint/2010/main" val="2099708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0095" y="194389"/>
            <a:ext cx="6332240" cy="934065"/>
          </a:xfrm>
        </p:spPr>
        <p:txBody>
          <a:bodyPr/>
          <a:lstStyle/>
          <a:p>
            <a:pPr algn="l"/>
            <a:r>
              <a:rPr lang="en-GB" sz="4800" b="1" dirty="0">
                <a:latin typeface="Twinkl Cursive Looped" panose="02000000000000000000" pitchFamily="2" charset="0"/>
              </a:rPr>
              <a:t>Writing for Pleasure</a:t>
            </a:r>
          </a:p>
        </p:txBody>
      </p:sp>
      <p:sp>
        <p:nvSpPr>
          <p:cNvPr id="3" name="TextBox 2">
            <a:extLst>
              <a:ext uri="{FF2B5EF4-FFF2-40B4-BE49-F238E27FC236}">
                <a16:creationId xmlns:a16="http://schemas.microsoft.com/office/drawing/2014/main" id="{23BBAED7-9CD2-206E-585B-3B30BAF9FF86}"/>
              </a:ext>
            </a:extLst>
          </p:cNvPr>
          <p:cNvSpPr txBox="1"/>
          <p:nvPr/>
        </p:nvSpPr>
        <p:spPr>
          <a:xfrm>
            <a:off x="570271" y="1344764"/>
            <a:ext cx="7344697" cy="3416320"/>
          </a:xfrm>
          <a:prstGeom prst="rect">
            <a:avLst/>
          </a:prstGeom>
          <a:noFill/>
        </p:spPr>
        <p:txBody>
          <a:bodyPr wrap="square" rtlCol="0">
            <a:spAutoFit/>
          </a:bodyPr>
          <a:lstStyle/>
          <a:p>
            <a:r>
              <a:rPr lang="en-GB" sz="2400" dirty="0">
                <a:latin typeface="Twinkl Cursive Looped" panose="02000000000000000000" pitchFamily="2" charset="0"/>
              </a:rPr>
              <a:t>Writing in KS2 is very different to KS1. We will be moving away from book making and instead be making use of Personal Writing Books and Writing for Pleasure exercise books. We will be exploring a range of genres, purposes for writing and consider different audiences for our published work. </a:t>
            </a:r>
          </a:p>
          <a:p>
            <a:endParaRPr lang="en-GB" sz="2400" dirty="0">
              <a:latin typeface="Twinkl Cursive Looped" panose="02000000000000000000" pitchFamily="2" charset="0"/>
            </a:endParaRPr>
          </a:p>
          <a:p>
            <a:r>
              <a:rPr lang="en-GB" sz="2400" dirty="0">
                <a:latin typeface="Twinkl Cursive Looped" panose="02000000000000000000" pitchFamily="2" charset="0"/>
              </a:rPr>
              <a:t>In the Autumn Term our writing genres will be: </a:t>
            </a:r>
          </a:p>
          <a:p>
            <a:r>
              <a:rPr lang="en-GB" sz="2400" dirty="0">
                <a:latin typeface="Twinkl Cursive Looped" panose="02000000000000000000" pitchFamily="2" charset="0"/>
              </a:rPr>
              <a:t>Poetry and Information Texts.</a:t>
            </a:r>
          </a:p>
        </p:txBody>
      </p:sp>
    </p:spTree>
    <p:extLst>
      <p:ext uri="{BB962C8B-B14F-4D97-AF65-F5344CB8AC3E}">
        <p14:creationId xmlns:p14="http://schemas.microsoft.com/office/powerpoint/2010/main" val="2850241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A42A5-0566-C959-CEB5-4C08BC96AC8E}"/>
              </a:ext>
            </a:extLst>
          </p:cNvPr>
          <p:cNvSpPr>
            <a:spLocks noGrp="1"/>
          </p:cNvSpPr>
          <p:nvPr>
            <p:ph type="title"/>
          </p:nvPr>
        </p:nvSpPr>
        <p:spPr>
          <a:xfrm>
            <a:off x="609599" y="344129"/>
            <a:ext cx="6347713" cy="1140726"/>
          </a:xfrm>
        </p:spPr>
        <p:txBody>
          <a:bodyPr>
            <a:normAutofit/>
          </a:bodyPr>
          <a:lstStyle/>
          <a:p>
            <a:r>
              <a:rPr lang="en-US" sz="4800" b="1" dirty="0">
                <a:latin typeface="Twinkl Cursive Looped" panose="02000000000000000000" pitchFamily="2" charset="0"/>
              </a:rPr>
              <a:t>Reading</a:t>
            </a:r>
          </a:p>
        </p:txBody>
      </p:sp>
      <p:sp>
        <p:nvSpPr>
          <p:cNvPr id="3" name="Content Placeholder 2">
            <a:extLst>
              <a:ext uri="{FF2B5EF4-FFF2-40B4-BE49-F238E27FC236}">
                <a16:creationId xmlns:a16="http://schemas.microsoft.com/office/drawing/2014/main" id="{5ACF4146-15A1-6AC7-9D47-68E30E2E9C42}"/>
              </a:ext>
            </a:extLst>
          </p:cNvPr>
          <p:cNvSpPr>
            <a:spLocks noGrp="1"/>
          </p:cNvSpPr>
          <p:nvPr>
            <p:ph idx="1"/>
          </p:nvPr>
        </p:nvSpPr>
        <p:spPr>
          <a:xfrm>
            <a:off x="609599" y="1484855"/>
            <a:ext cx="7152846" cy="4556508"/>
          </a:xfrm>
        </p:spPr>
        <p:txBody>
          <a:bodyPr vert="horz" lIns="91440" tIns="45720" rIns="91440" bIns="45720" rtlCol="0" anchor="t">
            <a:normAutofit fontScale="92500" lnSpcReduction="10000"/>
          </a:bodyPr>
          <a:lstStyle/>
          <a:p>
            <a:r>
              <a:rPr lang="en-US" dirty="0">
                <a:latin typeface="Twinkl Cursive Looped" panose="02000000000000000000" pitchFamily="2" charset="0"/>
                <a:ea typeface="+mn-lt"/>
                <a:cs typeface="+mn-lt"/>
              </a:rPr>
              <a:t>At Sherrier, the expectation is that all children will read at home </a:t>
            </a:r>
            <a:r>
              <a:rPr lang="en-US" b="1" u="sng" dirty="0">
                <a:latin typeface="Twinkl Cursive Looped" panose="02000000000000000000" pitchFamily="2" charset="0"/>
                <a:ea typeface="+mn-lt"/>
                <a:cs typeface="+mn-lt"/>
              </a:rPr>
              <a:t>at least three times </a:t>
            </a:r>
            <a:r>
              <a:rPr lang="en-US" dirty="0">
                <a:latin typeface="Twinkl Cursive Looped" panose="02000000000000000000" pitchFamily="2" charset="0"/>
                <a:ea typeface="+mn-lt"/>
                <a:cs typeface="+mn-lt"/>
              </a:rPr>
              <a:t>every week. On each occasion, the parent or child (if they are in Key Stage 2) must:</a:t>
            </a:r>
          </a:p>
          <a:p>
            <a:r>
              <a:rPr lang="en-US" dirty="0">
                <a:latin typeface="Twinkl Cursive Looped" panose="02000000000000000000" pitchFamily="2" charset="0"/>
                <a:ea typeface="+mn-lt"/>
                <a:cs typeface="+mn-lt"/>
              </a:rPr>
              <a:t>•Record the date and name of the text</a:t>
            </a:r>
          </a:p>
          <a:p>
            <a:r>
              <a:rPr lang="en-US" dirty="0">
                <a:latin typeface="Twinkl Cursive Looped" panose="02000000000000000000" pitchFamily="2" charset="0"/>
                <a:ea typeface="+mn-lt"/>
                <a:cs typeface="+mn-lt"/>
              </a:rPr>
              <a:t>•Note down how much text has been read</a:t>
            </a:r>
          </a:p>
          <a:p>
            <a:r>
              <a:rPr lang="en-US" dirty="0">
                <a:latin typeface="Twinkl Cursive Looped" panose="02000000000000000000" pitchFamily="2" charset="0"/>
                <a:ea typeface="+mn-lt"/>
                <a:cs typeface="+mn-lt"/>
              </a:rPr>
              <a:t>•Comment on the reading taking place</a:t>
            </a:r>
          </a:p>
          <a:p>
            <a:r>
              <a:rPr lang="en-US" dirty="0">
                <a:latin typeface="Twinkl Cursive Looped" panose="02000000000000000000" pitchFamily="2" charset="0"/>
                <a:ea typeface="+mn-lt"/>
                <a:cs typeface="+mn-lt"/>
              </a:rPr>
              <a:t>•Initial the comment </a:t>
            </a:r>
          </a:p>
          <a:p>
            <a:r>
              <a:rPr lang="en-US" dirty="0">
                <a:latin typeface="Twinkl Cursive Looped" panose="02000000000000000000" pitchFamily="2" charset="0"/>
                <a:ea typeface="+mn-lt"/>
                <a:cs typeface="+mn-lt"/>
              </a:rPr>
              <a:t>•Log the running total of reading nights</a:t>
            </a:r>
          </a:p>
          <a:p>
            <a:r>
              <a:rPr lang="en-US" dirty="0">
                <a:latin typeface="Twinkl Cursive Looped" panose="02000000000000000000" pitchFamily="2" charset="0"/>
                <a:ea typeface="+mn-lt"/>
                <a:cs typeface="+mn-lt"/>
              </a:rPr>
              <a:t>In school, there will be continuous monitoring of how often each child has read at home and awards (certificates and stickers) will be handed out to those children reaching set milestones. Children will also receive their ‘star’ on the whole class reading chart displayed within each classroom. Please can you ensure that your child has their reading book/ reading log with them in school on a daily basis. Thank you!</a:t>
            </a:r>
          </a:p>
          <a:p>
            <a:pPr marL="0" indent="0">
              <a:buNone/>
            </a:pPr>
            <a:endParaRPr lang="en-US" dirty="0"/>
          </a:p>
        </p:txBody>
      </p:sp>
    </p:spTree>
    <p:extLst>
      <p:ext uri="{BB962C8B-B14F-4D97-AF65-F5344CB8AC3E}">
        <p14:creationId xmlns:p14="http://schemas.microsoft.com/office/powerpoint/2010/main" val="700625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5806" y="0"/>
            <a:ext cx="6296025" cy="1470025"/>
          </a:xfrm>
        </p:spPr>
        <p:txBody>
          <a:bodyPr/>
          <a:lstStyle/>
          <a:p>
            <a:pPr algn="l"/>
            <a:r>
              <a:rPr lang="en-GB" b="1" dirty="0">
                <a:latin typeface="Twinkl Cursive Looped" panose="02000000000000000000" pitchFamily="2" charset="0"/>
              </a:rPr>
              <a:t>Science</a:t>
            </a:r>
          </a:p>
        </p:txBody>
      </p:sp>
      <p:pic>
        <p:nvPicPr>
          <p:cNvPr id="4" name="Picture 3">
            <a:extLst>
              <a:ext uri="{FF2B5EF4-FFF2-40B4-BE49-F238E27FC236}">
                <a16:creationId xmlns:a16="http://schemas.microsoft.com/office/drawing/2014/main" id="{E29C7BEC-C876-D758-B2D8-61C74AAD3E0A}"/>
              </a:ext>
            </a:extLst>
          </p:cNvPr>
          <p:cNvPicPr>
            <a:picLocks noChangeAspect="1"/>
          </p:cNvPicPr>
          <p:nvPr/>
        </p:nvPicPr>
        <p:blipFill rotWithShape="1">
          <a:blip r:embed="rId2"/>
          <a:srcRect t="19412"/>
          <a:stretch/>
        </p:blipFill>
        <p:spPr>
          <a:xfrm>
            <a:off x="295223" y="1617219"/>
            <a:ext cx="8698875" cy="4975668"/>
          </a:xfrm>
          <a:prstGeom prst="rect">
            <a:avLst/>
          </a:prstGeom>
        </p:spPr>
      </p:pic>
    </p:spTree>
    <p:extLst>
      <p:ext uri="{BB962C8B-B14F-4D97-AF65-F5344CB8AC3E}">
        <p14:creationId xmlns:p14="http://schemas.microsoft.com/office/powerpoint/2010/main" val="1617674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2EBFB5-BD63-19B6-359E-BFF32C960C8D}"/>
              </a:ext>
            </a:extLst>
          </p:cNvPr>
          <p:cNvSpPr>
            <a:spLocks noGrp="1"/>
          </p:cNvSpPr>
          <p:nvPr>
            <p:ph type="ctrTitle"/>
          </p:nvPr>
        </p:nvSpPr>
        <p:spPr>
          <a:xfrm>
            <a:off x="747136" y="998521"/>
            <a:ext cx="6646722" cy="1331724"/>
          </a:xfrm>
        </p:spPr>
        <p:txBody>
          <a:bodyPr/>
          <a:lstStyle/>
          <a:p>
            <a:pPr algn="ctr"/>
            <a:r>
              <a:rPr lang="en-GB" sz="4400" b="1" dirty="0">
                <a:latin typeface="Twinkl Cursive Looped" panose="02000000000000000000" pitchFamily="2" charset="0"/>
              </a:rPr>
              <a:t>What Innovations Did Early Humans Make To Survive</a:t>
            </a:r>
          </a:p>
        </p:txBody>
      </p:sp>
      <p:sp>
        <p:nvSpPr>
          <p:cNvPr id="3" name="TextBox 2">
            <a:extLst>
              <a:ext uri="{FF2B5EF4-FFF2-40B4-BE49-F238E27FC236}">
                <a16:creationId xmlns:a16="http://schemas.microsoft.com/office/drawing/2014/main" id="{C37D281F-F25D-966B-A598-26DD1235F343}"/>
              </a:ext>
            </a:extLst>
          </p:cNvPr>
          <p:cNvSpPr txBox="1"/>
          <p:nvPr/>
        </p:nvSpPr>
        <p:spPr>
          <a:xfrm>
            <a:off x="570271" y="2595716"/>
            <a:ext cx="7305368" cy="2031325"/>
          </a:xfrm>
          <a:prstGeom prst="rect">
            <a:avLst/>
          </a:prstGeom>
          <a:noFill/>
        </p:spPr>
        <p:txBody>
          <a:bodyPr wrap="square" rtlCol="0">
            <a:spAutoFit/>
          </a:bodyPr>
          <a:lstStyle/>
          <a:p>
            <a:r>
              <a:rPr lang="en-GB" dirty="0">
                <a:latin typeface="Twinkl Cursive Looped" panose="02000000000000000000" pitchFamily="2" charset="0"/>
              </a:rPr>
              <a:t>Throughout the Autumn Term we will explore this question whilst studying the Stone Age. We will use History lessons to develop the children’s understanding of the time period and our Mantle of the Expert lessons to immerse them in what the time period would have been like. We will use different drama conventions and questioning to help them consider the experiences people went through during this historic era. </a:t>
            </a:r>
          </a:p>
        </p:txBody>
      </p:sp>
    </p:spTree>
    <p:extLst>
      <p:ext uri="{BB962C8B-B14F-4D97-AF65-F5344CB8AC3E}">
        <p14:creationId xmlns:p14="http://schemas.microsoft.com/office/powerpoint/2010/main" val="103847073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F18312CDC420B419685BE8EE407749D" ma:contentTypeVersion="16" ma:contentTypeDescription="Create a new document." ma:contentTypeScope="" ma:versionID="6f45bcd01eaba612cf119e2c586c1025">
  <xsd:schema xmlns:xsd="http://www.w3.org/2001/XMLSchema" xmlns:xs="http://www.w3.org/2001/XMLSchema" xmlns:p="http://schemas.microsoft.com/office/2006/metadata/properties" xmlns:ns2="207b5989-55a1-4388-9c53-5367b067c010" xmlns:ns3="44001d85-e228-48e4-89af-b0b3df524902" targetNamespace="http://schemas.microsoft.com/office/2006/metadata/properties" ma:root="true" ma:fieldsID="6f0798c38505cd22ca487706bb8ffef0" ns2:_="" ns3:_="">
    <xsd:import namespace="207b5989-55a1-4388-9c53-5367b067c010"/>
    <xsd:import namespace="44001d85-e228-48e4-89af-b0b3df524902"/>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7b5989-55a1-4388-9c53-5367b067c0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733250e-8b4c-4f1d-935b-c993ea7fe9da"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4001d85-e228-48e4-89af-b0b3df52490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dfa244c-f39c-4fbe-b7d4-ef1c4caf83dc}" ma:internalName="TaxCatchAll" ma:showField="CatchAllData" ma:web="44001d85-e228-48e4-89af-b0b3df524902">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4001d85-e228-48e4-89af-b0b3df524902" xsi:nil="true"/>
    <lcf76f155ced4ddcb4097134ff3c332f xmlns="207b5989-55a1-4388-9c53-5367b067c010">
      <Terms xmlns="http://schemas.microsoft.com/office/infopath/2007/PartnerControls"/>
    </lcf76f155ced4ddcb4097134ff3c332f>
    <MediaLengthInSeconds xmlns="207b5989-55a1-4388-9c53-5367b067c010" xsi:nil="true"/>
  </documentManagement>
</p:properties>
</file>

<file path=customXml/itemProps1.xml><?xml version="1.0" encoding="utf-8"?>
<ds:datastoreItem xmlns:ds="http://schemas.openxmlformats.org/officeDocument/2006/customXml" ds:itemID="{EA90622F-47AC-494E-A734-C81C039425BD}"/>
</file>

<file path=customXml/itemProps2.xml><?xml version="1.0" encoding="utf-8"?>
<ds:datastoreItem xmlns:ds="http://schemas.openxmlformats.org/officeDocument/2006/customXml" ds:itemID="{BDF4CB02-1951-4129-BB9A-45F0F637F734}">
  <ds:schemaRefs>
    <ds:schemaRef ds:uri="http://schemas.microsoft.com/sharepoint/v3/contenttype/forms"/>
  </ds:schemaRefs>
</ds:datastoreItem>
</file>

<file path=customXml/itemProps3.xml><?xml version="1.0" encoding="utf-8"?>
<ds:datastoreItem xmlns:ds="http://schemas.openxmlformats.org/officeDocument/2006/customXml" ds:itemID="{1C3CFC3D-9D1F-4AC6-B9E0-CD155F03CD21}">
  <ds:schemaRefs>
    <ds:schemaRef ds:uri="207b5989-55a1-4388-9c53-5367b067c010"/>
    <ds:schemaRef ds:uri="http://schemas.microsoft.com/office/2006/documentManagement/types"/>
    <ds:schemaRef ds:uri="44001d85-e228-48e4-89af-b0b3df524902"/>
    <ds:schemaRef ds:uri="http://purl.org/dc/terms/"/>
    <ds:schemaRef ds:uri="http://schemas.microsoft.com/office/infopath/2007/PartnerControls"/>
    <ds:schemaRef ds:uri="http://schemas.microsoft.com/office/2006/metadata/properties"/>
    <ds:schemaRef ds:uri="http://purl.org/dc/elements/1.1/"/>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1803</TotalTime>
  <Words>1403</Words>
  <Application>Microsoft Office PowerPoint</Application>
  <PresentationFormat>On-screen Show (4:3)</PresentationFormat>
  <Paragraphs>143</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Trebuchet MS</vt:lpstr>
      <vt:lpstr>Twinkl Cursive Looped</vt:lpstr>
      <vt:lpstr>Wingdings 3</vt:lpstr>
      <vt:lpstr>Facet</vt:lpstr>
      <vt:lpstr>Welcome to Year 3</vt:lpstr>
      <vt:lpstr>School Values/Learning behaviours</vt:lpstr>
      <vt:lpstr>Welcome to Year 3</vt:lpstr>
      <vt:lpstr>Year Group Organisation</vt:lpstr>
      <vt:lpstr>Curriculum Overview</vt:lpstr>
      <vt:lpstr>Writing for Pleasure</vt:lpstr>
      <vt:lpstr>Reading</vt:lpstr>
      <vt:lpstr>Science</vt:lpstr>
      <vt:lpstr>What Innovations Did Early Humans Make To Survive</vt:lpstr>
      <vt:lpstr>Homework </vt:lpstr>
      <vt:lpstr>Class Dojo</vt:lpstr>
      <vt:lpstr>Rewards and Sanctions </vt:lpstr>
      <vt:lpstr>Getting in touch with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6</dc:title>
  <dc:creator>Shelly Spolander</dc:creator>
  <cp:lastModifiedBy>N Perman // Sherrier // Staff</cp:lastModifiedBy>
  <cp:revision>75</cp:revision>
  <dcterms:modified xsi:type="dcterms:W3CDTF">2025-09-04T14:31:23Z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0x010100AF18312CDC420B419685BE8EE407749D</vt:lpwstr>
  </property>
  <property fmtid="{D5CDD505-2E9C-101B-9397-08002B2CF9AE}" pid="3" name="MediaServiceImageTags">
    <vt:lpwstr/>
  </property>
  <property fmtid="{D5CDD505-2E9C-101B-9397-08002B2CF9AE}" pid="4" name="Order">
    <vt:r8>2100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